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30"/>
  </p:notesMasterIdLst>
  <p:sldIdLst>
    <p:sldId id="256" r:id="rId2"/>
    <p:sldId id="269" r:id="rId3"/>
    <p:sldId id="257" r:id="rId4"/>
    <p:sldId id="270" r:id="rId5"/>
    <p:sldId id="497" r:id="rId6"/>
    <p:sldId id="271" r:id="rId7"/>
    <p:sldId id="498" r:id="rId8"/>
    <p:sldId id="490" r:id="rId9"/>
    <p:sldId id="488" r:id="rId10"/>
    <p:sldId id="491" r:id="rId11"/>
    <p:sldId id="492" r:id="rId12"/>
    <p:sldId id="258" r:id="rId13"/>
    <p:sldId id="496" r:id="rId14"/>
    <p:sldId id="501" r:id="rId15"/>
    <p:sldId id="260" r:id="rId16"/>
    <p:sldId id="503" r:id="rId17"/>
    <p:sldId id="499" r:id="rId18"/>
    <p:sldId id="500" r:id="rId19"/>
    <p:sldId id="502" r:id="rId20"/>
    <p:sldId id="259" r:id="rId21"/>
    <p:sldId id="261" r:id="rId22"/>
    <p:sldId id="264" r:id="rId23"/>
    <p:sldId id="504" r:id="rId24"/>
    <p:sldId id="263" r:id="rId25"/>
    <p:sldId id="494" r:id="rId26"/>
    <p:sldId id="267" r:id="rId27"/>
    <p:sldId id="268" r:id="rId28"/>
    <p:sldId id="49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ylon Ben Simon" initials="EBS" lastIdx="1" clrIdx="0">
    <p:extLst>
      <p:ext uri="{19B8F6BF-5375-455C-9EA6-DF929625EA0E}">
        <p15:presenceInfo xmlns:p15="http://schemas.microsoft.com/office/powerpoint/2012/main" userId="S::aylon8@s.braude.ac.il::a572593b-5ba1-4923-84f4-e734e1ac46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80528" autoAdjust="0"/>
  </p:normalViewPr>
  <p:slideViewPr>
    <p:cSldViewPr snapToGrid="0">
      <p:cViewPr varScale="1">
        <p:scale>
          <a:sx n="44" d="100"/>
          <a:sy n="44" d="100"/>
        </p:scale>
        <p:origin x="91"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5C6A6-AC0A-4B27-8985-04FF5FE4C866}"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2C352-940C-4F30-A335-BE70448BDCA0}" type="slidenum">
              <a:rPr lang="en-US" smtClean="0"/>
              <a:t>‹#›</a:t>
            </a:fld>
            <a:endParaRPr lang="en-US"/>
          </a:p>
        </p:txBody>
      </p:sp>
    </p:spTree>
    <p:extLst>
      <p:ext uri="{BB962C8B-B14F-4D97-AF65-F5344CB8AC3E}">
        <p14:creationId xmlns:p14="http://schemas.microsoft.com/office/powerpoint/2010/main" val="75213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2</a:t>
            </a:fld>
            <a:endParaRPr lang="en-US"/>
          </a:p>
        </p:txBody>
      </p:sp>
    </p:spTree>
    <p:extLst>
      <p:ext uri="{BB962C8B-B14F-4D97-AF65-F5344CB8AC3E}">
        <p14:creationId xmlns:p14="http://schemas.microsoft.com/office/powerpoint/2010/main" val="283386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12</a:t>
            </a:fld>
            <a:endParaRPr lang="en-US"/>
          </a:p>
        </p:txBody>
      </p:sp>
    </p:spTree>
    <p:extLst>
      <p:ext uri="{BB962C8B-B14F-4D97-AF65-F5344CB8AC3E}">
        <p14:creationId xmlns:p14="http://schemas.microsoft.com/office/powerpoint/2010/main" val="30884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15</a:t>
            </a:fld>
            <a:endParaRPr lang="en-US"/>
          </a:p>
        </p:txBody>
      </p:sp>
    </p:spTree>
    <p:extLst>
      <p:ext uri="{BB962C8B-B14F-4D97-AF65-F5344CB8AC3E}">
        <p14:creationId xmlns:p14="http://schemas.microsoft.com/office/powerpoint/2010/main" val="418693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20</a:t>
            </a:fld>
            <a:endParaRPr lang="en-US"/>
          </a:p>
        </p:txBody>
      </p:sp>
    </p:spTree>
    <p:extLst>
      <p:ext uri="{BB962C8B-B14F-4D97-AF65-F5344CB8AC3E}">
        <p14:creationId xmlns:p14="http://schemas.microsoft.com/office/powerpoint/2010/main" val="188770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22</a:t>
            </a:fld>
            <a:endParaRPr lang="en-US"/>
          </a:p>
        </p:txBody>
      </p:sp>
    </p:spTree>
    <p:extLst>
      <p:ext uri="{BB962C8B-B14F-4D97-AF65-F5344CB8AC3E}">
        <p14:creationId xmlns:p14="http://schemas.microsoft.com/office/powerpoint/2010/main" val="282047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62C352-940C-4F30-A335-BE70448BDCA0}" type="slidenum">
              <a:rPr lang="en-US" smtClean="0"/>
              <a:t>26</a:t>
            </a:fld>
            <a:endParaRPr lang="en-US"/>
          </a:p>
        </p:txBody>
      </p:sp>
    </p:spTree>
    <p:extLst>
      <p:ext uri="{BB962C8B-B14F-4D97-AF65-F5344CB8AC3E}">
        <p14:creationId xmlns:p14="http://schemas.microsoft.com/office/powerpoint/2010/main" val="130678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0187A5-D53A-405D-93EC-1D38BC6F3DCF}" type="datetime1">
              <a:rPr lang="en-US" smtClean="0"/>
              <a:t>1/11/2021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348613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AE3F5A-397D-44ED-9A27-4A695BC471C9}" type="datetime1">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64730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CB2F08-55D7-4368-8B5F-05DE0D3974E0}"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315018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FD0F9F-457F-4F9A-B1A7-38AC527D03B0}"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147251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03BF03-6216-4C6D-92DD-94175F563F68}"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35629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2832B-96E8-453C-AC4D-ACE13B3B07D7}"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3841808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65FA2-04DA-426D-985E-927E8BCE3E49}"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1894384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4B47C3-2D18-49BB-B0EA-38DE1AAF5FC6}"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980383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90AA03-39EE-4EC2-A4E1-F4E15D671088}"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418643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66C2CB-AAB0-4A0B-A640-26D9727173A3}"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171822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770F90-30A3-445C-8F1D-B5A49C07BAB7}" type="datetime1">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331686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F0D301-7D64-4E67-BDE4-D360DD3539A0}" type="datetime1">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3901213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61A261-BB1F-4166-A49D-0779705EDB5A}" type="datetime1">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189448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DE7C9F-66A7-4781-BDE9-44F33F422ADA}" type="datetime1">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78705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BFB9-FE44-46BF-B8F7-102F82ECFA8F}" type="datetime1">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466953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3FCBDC-DF81-4B8E-B534-B9AF178C2EB6}" type="datetime1">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9813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5813B4-3194-412D-9489-91338EC00E7B}" type="datetime1">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2B26F-7FF4-4EE0-ADFF-65F740C1BBE6}" type="slidenum">
              <a:rPr lang="en-US" smtClean="0"/>
              <a:t>‹#›</a:t>
            </a:fld>
            <a:endParaRPr lang="en-US"/>
          </a:p>
        </p:txBody>
      </p:sp>
    </p:spTree>
    <p:extLst>
      <p:ext uri="{BB962C8B-B14F-4D97-AF65-F5344CB8AC3E}">
        <p14:creationId xmlns:p14="http://schemas.microsoft.com/office/powerpoint/2010/main" val="262375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3492974-E995-4ABF-A8D7-0EEF700D901D}" type="datetime1">
              <a:rPr lang="en-US" smtClean="0"/>
              <a:t>1/11/2021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E2B26F-7FF4-4EE0-ADFF-65F740C1BBE6}" type="slidenum">
              <a:rPr lang="en-US" smtClean="0"/>
              <a:t>‹#›</a:t>
            </a:fld>
            <a:endParaRPr lang="en-US"/>
          </a:p>
        </p:txBody>
      </p:sp>
    </p:spTree>
    <p:extLst>
      <p:ext uri="{BB962C8B-B14F-4D97-AF65-F5344CB8AC3E}">
        <p14:creationId xmlns:p14="http://schemas.microsoft.com/office/powerpoint/2010/main" val="111353883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6" name="Freeform: Shape 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2" name="Freeform: Shape 1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14" name="Freeform: Shape 1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16" name="Freeform: Shape 1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D1C28CC5-D713-4C14-9E01-4BE48B8A9C73}"/>
              </a:ext>
            </a:extLst>
          </p:cNvPr>
          <p:cNvSpPr>
            <a:spLocks noGrp="1"/>
          </p:cNvSpPr>
          <p:nvPr>
            <p:ph type="ctrTitle"/>
          </p:nvPr>
        </p:nvSpPr>
        <p:spPr>
          <a:xfrm>
            <a:off x="1524000" y="643468"/>
            <a:ext cx="9144000" cy="3618898"/>
          </a:xfrm>
        </p:spPr>
        <p:txBody>
          <a:bodyPr vert="horz" lIns="91440" tIns="45720" rIns="91440" bIns="45720" rtlCol="0" anchor="b">
            <a:normAutofit/>
          </a:bodyPr>
          <a:lstStyle/>
          <a:p>
            <a:pPr algn="ctr">
              <a:lnSpc>
                <a:spcPct val="90000"/>
              </a:lnSpc>
            </a:pPr>
            <a:r>
              <a:rPr lang="en-US" sz="5600" b="1" u="sng" kern="1200" dirty="0">
                <a:effectLst/>
                <a:latin typeface="+mj-lt"/>
                <a:ea typeface="+mj-ea"/>
                <a:cs typeface="+mj-cs"/>
              </a:rPr>
              <a:t>Joint Bilateral Learning for Real-time Universal Photorealistic Style Transfer</a:t>
            </a:r>
            <a:br>
              <a:rPr lang="en-US" sz="5600" kern="1200" dirty="0">
                <a:effectLst/>
                <a:latin typeface="+mj-lt"/>
                <a:ea typeface="+mj-ea"/>
                <a:cs typeface="+mj-cs"/>
              </a:rPr>
            </a:br>
            <a:endParaRPr lang="en-US" sz="5600" kern="1200" dirty="0">
              <a:latin typeface="+mj-lt"/>
              <a:ea typeface="+mj-ea"/>
              <a:cs typeface="+mj-cs"/>
            </a:endParaRPr>
          </a:p>
        </p:txBody>
      </p:sp>
      <p:sp>
        <p:nvSpPr>
          <p:cNvPr id="3" name="Subtitle 2">
            <a:extLst>
              <a:ext uri="{FF2B5EF4-FFF2-40B4-BE49-F238E27FC236}">
                <a16:creationId xmlns:a16="http://schemas.microsoft.com/office/drawing/2014/main" id="{F743EE29-F8E8-498C-9BF3-571A636FFCFE}"/>
              </a:ext>
            </a:extLst>
          </p:cNvPr>
          <p:cNvSpPr>
            <a:spLocks noGrp="1"/>
          </p:cNvSpPr>
          <p:nvPr>
            <p:ph type="subTitle" idx="1"/>
          </p:nvPr>
        </p:nvSpPr>
        <p:spPr>
          <a:xfrm>
            <a:off x="2719546" y="3955594"/>
            <a:ext cx="6752908" cy="1650380"/>
          </a:xfrm>
        </p:spPr>
        <p:txBody>
          <a:bodyPr vert="horz" lIns="91440" tIns="45720" rIns="91440" bIns="45720" rtlCol="0">
            <a:normAutofit/>
          </a:bodyPr>
          <a:lstStyle/>
          <a:p>
            <a:pPr indent="-228600" algn="ctr">
              <a:lnSpc>
                <a:spcPct val="90000"/>
              </a:lnSpc>
              <a:buFont typeface="Arial" panose="020B0604020202020204" pitchFamily="34" charset="0"/>
              <a:buChar char="•"/>
            </a:pPr>
            <a:r>
              <a:rPr lang="en-US" sz="2000" dirty="0"/>
              <a:t>Eylon Ben Simon</a:t>
            </a:r>
          </a:p>
          <a:p>
            <a:pPr indent="-228600" algn="ctr">
              <a:lnSpc>
                <a:spcPct val="90000"/>
              </a:lnSpc>
              <a:buFont typeface="Arial" panose="020B0604020202020204" pitchFamily="34" charset="0"/>
              <a:buChar char="•"/>
            </a:pPr>
            <a:r>
              <a:rPr lang="en-US" sz="2000" dirty="0"/>
              <a:t>Saar Victor</a:t>
            </a:r>
          </a:p>
          <a:p>
            <a:pPr indent="-228600" algn="ctr">
              <a:lnSpc>
                <a:spcPct val="90000"/>
              </a:lnSpc>
              <a:buFont typeface="Arial" panose="020B0604020202020204" pitchFamily="34" charset="0"/>
              <a:buChar char="•"/>
            </a:pPr>
            <a:r>
              <a:rPr lang="en-US" sz="2000" dirty="0"/>
              <a:t>Gal Toledano</a:t>
            </a:r>
          </a:p>
          <a:p>
            <a:pPr indent="-228600" algn="ctr">
              <a:lnSpc>
                <a:spcPct val="90000"/>
              </a:lnSpc>
              <a:buFont typeface="Arial" panose="020B0604020202020204" pitchFamily="34" charset="0"/>
              <a:buChar char="•"/>
            </a:pPr>
            <a:r>
              <a:rPr lang="en-US" sz="2000" dirty="0"/>
              <a:t>Shiraz Karov</a:t>
            </a:r>
          </a:p>
        </p:txBody>
      </p:sp>
      <p:sp>
        <p:nvSpPr>
          <p:cNvPr id="4" name="Slide Number Placeholder 3">
            <a:extLst>
              <a:ext uri="{FF2B5EF4-FFF2-40B4-BE49-F238E27FC236}">
                <a16:creationId xmlns:a16="http://schemas.microsoft.com/office/drawing/2014/main" id="{0E88CF42-A52C-4FD0-84E0-F1471B272435}"/>
              </a:ext>
            </a:extLst>
          </p:cNvPr>
          <p:cNvSpPr>
            <a:spLocks noGrp="1"/>
          </p:cNvSpPr>
          <p:nvPr>
            <p:ph type="sldNum" sz="quarter" idx="12"/>
          </p:nvPr>
        </p:nvSpPr>
        <p:spPr/>
        <p:txBody>
          <a:bodyPr/>
          <a:lstStyle/>
          <a:p>
            <a:fld id="{32E2B26F-7FF4-4EE0-ADFF-65F740C1BBE6}" type="slidenum">
              <a:rPr lang="en-US" smtClean="0"/>
              <a:t>1</a:t>
            </a:fld>
            <a:endParaRPr lang="en-US" dirty="0"/>
          </a:p>
        </p:txBody>
      </p:sp>
    </p:spTree>
    <p:extLst>
      <p:ext uri="{BB962C8B-B14F-4D97-AF65-F5344CB8AC3E}">
        <p14:creationId xmlns:p14="http://schemas.microsoft.com/office/powerpoint/2010/main" val="3544249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2D06-5B42-469A-B281-84E3E2B07D00}"/>
              </a:ext>
            </a:extLst>
          </p:cNvPr>
          <p:cNvSpPr>
            <a:spLocks noGrp="1"/>
          </p:cNvSpPr>
          <p:nvPr>
            <p:ph type="title"/>
          </p:nvPr>
        </p:nvSpPr>
        <p:spPr>
          <a:xfrm>
            <a:off x="-688976" y="161693"/>
            <a:ext cx="10018713" cy="1752599"/>
          </a:xfrm>
        </p:spPr>
        <p:txBody>
          <a:bodyPr/>
          <a:lstStyle/>
          <a:p>
            <a:r>
              <a:rPr lang="en-US" dirty="0"/>
              <a:t>Activation function: ReLu</a:t>
            </a:r>
          </a:p>
        </p:txBody>
      </p:sp>
      <p:pic>
        <p:nvPicPr>
          <p:cNvPr id="4" name="图片 8">
            <a:extLst>
              <a:ext uri="{FF2B5EF4-FFF2-40B4-BE49-F238E27FC236}">
                <a16:creationId xmlns:a16="http://schemas.microsoft.com/office/drawing/2014/main" id="{1DC34E14-6E4C-44D9-8325-179C61F3F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913" y="1768551"/>
            <a:ext cx="5538787" cy="469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图片 9">
            <a:extLst>
              <a:ext uri="{FF2B5EF4-FFF2-40B4-BE49-F238E27FC236}">
                <a16:creationId xmlns:a16="http://schemas.microsoft.com/office/drawing/2014/main" id="{745D4BC1-5F0A-4FAB-9EC1-6F686AAE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2513013"/>
            <a:ext cx="4198937" cy="3560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0806BC7-F026-4D76-856E-D8E9846C1AA8}"/>
              </a:ext>
            </a:extLst>
          </p:cNvPr>
          <p:cNvSpPr>
            <a:spLocks noGrp="1"/>
          </p:cNvSpPr>
          <p:nvPr>
            <p:ph type="sldNum" sz="quarter" idx="12"/>
          </p:nvPr>
        </p:nvSpPr>
        <p:spPr/>
        <p:txBody>
          <a:bodyPr/>
          <a:lstStyle/>
          <a:p>
            <a:fld id="{32E2B26F-7FF4-4EE0-ADFF-65F740C1BBE6}" type="slidenum">
              <a:rPr lang="en-US" smtClean="0"/>
              <a:t>10</a:t>
            </a:fld>
            <a:endParaRPr lang="en-US"/>
          </a:p>
        </p:txBody>
      </p:sp>
    </p:spTree>
    <p:extLst>
      <p:ext uri="{BB962C8B-B14F-4D97-AF65-F5344CB8AC3E}">
        <p14:creationId xmlns:p14="http://schemas.microsoft.com/office/powerpoint/2010/main" val="2630481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0945-39BF-4481-AC20-D82170C503A0}"/>
              </a:ext>
            </a:extLst>
          </p:cNvPr>
          <p:cNvSpPr>
            <a:spLocks noGrp="1"/>
          </p:cNvSpPr>
          <p:nvPr>
            <p:ph type="title"/>
          </p:nvPr>
        </p:nvSpPr>
        <p:spPr>
          <a:xfrm>
            <a:off x="-2161291" y="-122017"/>
            <a:ext cx="10018713" cy="1752599"/>
          </a:xfrm>
        </p:spPr>
        <p:txBody>
          <a:bodyPr/>
          <a:lstStyle/>
          <a:p>
            <a:r>
              <a:rPr lang="en-US" dirty="0"/>
              <a:t>The solution</a:t>
            </a:r>
          </a:p>
        </p:txBody>
      </p:sp>
      <p:sp>
        <p:nvSpPr>
          <p:cNvPr id="3" name="Content Placeholder 2">
            <a:extLst>
              <a:ext uri="{FF2B5EF4-FFF2-40B4-BE49-F238E27FC236}">
                <a16:creationId xmlns:a16="http://schemas.microsoft.com/office/drawing/2014/main" id="{D6CDA913-B335-46CE-8187-826266F9AF03}"/>
              </a:ext>
            </a:extLst>
          </p:cNvPr>
          <p:cNvSpPr>
            <a:spLocks noGrp="1"/>
          </p:cNvSpPr>
          <p:nvPr>
            <p:ph idx="1"/>
          </p:nvPr>
        </p:nvSpPr>
        <p:spPr>
          <a:xfrm>
            <a:off x="1608986" y="1271592"/>
            <a:ext cx="10018713" cy="2319454"/>
          </a:xfrm>
        </p:spPr>
        <p:txBody>
          <a:bodyPr>
            <a:normAutofit/>
          </a:bodyPr>
          <a:lstStyle/>
          <a:p>
            <a:pPr marL="0" indent="0">
              <a:buNone/>
            </a:pPr>
            <a:r>
              <a:rPr lang="en-US" dirty="0">
                <a:effectLst/>
                <a:ea typeface="Calibri" panose="020F0502020204030204" pitchFamily="34" charset="0"/>
                <a:cs typeface="Arial" panose="020B0604020202020204" pitchFamily="34" charset="0"/>
              </a:rPr>
              <a:t>To combine two other methods specializing in photos manipulation. The first one, Adain which is used to transfer an abstract style onto a photo by transferring feature statistics and generalizing unseen inputs. The second one, HDRNet, which detects edges to an impressive extent, and the network itself is quite small. In addition to both of these methods, we alter the loss function to be more punishing so the style loss will be minimal.</a:t>
            </a:r>
            <a:endParaRPr lang="en-US" sz="3200" dirty="0"/>
          </a:p>
        </p:txBody>
      </p:sp>
      <p:pic>
        <p:nvPicPr>
          <p:cNvPr id="4" name="Picture 3">
            <a:extLst>
              <a:ext uri="{FF2B5EF4-FFF2-40B4-BE49-F238E27FC236}">
                <a16:creationId xmlns:a16="http://schemas.microsoft.com/office/drawing/2014/main" id="{1848C227-2DD3-4061-B7DA-9429F9A1222E}"/>
              </a:ext>
            </a:extLst>
          </p:cNvPr>
          <p:cNvPicPr>
            <a:picLocks noChangeAspect="1"/>
          </p:cNvPicPr>
          <p:nvPr/>
        </p:nvPicPr>
        <p:blipFill rotWithShape="1">
          <a:blip r:embed="rId2"/>
          <a:srcRect l="4409" t="997" r="1284"/>
          <a:stretch/>
        </p:blipFill>
        <p:spPr>
          <a:xfrm>
            <a:off x="2639028" y="3763520"/>
            <a:ext cx="7958630" cy="2604878"/>
          </a:xfrm>
          <a:prstGeom prst="rect">
            <a:avLst/>
          </a:prstGeom>
        </p:spPr>
      </p:pic>
      <p:sp>
        <p:nvSpPr>
          <p:cNvPr id="5" name="Slide Number Placeholder 4">
            <a:extLst>
              <a:ext uri="{FF2B5EF4-FFF2-40B4-BE49-F238E27FC236}">
                <a16:creationId xmlns:a16="http://schemas.microsoft.com/office/drawing/2014/main" id="{DBC0C712-9FFD-4093-8F38-7505CE231439}"/>
              </a:ext>
            </a:extLst>
          </p:cNvPr>
          <p:cNvSpPr>
            <a:spLocks noGrp="1"/>
          </p:cNvSpPr>
          <p:nvPr>
            <p:ph type="sldNum" sz="quarter" idx="12"/>
          </p:nvPr>
        </p:nvSpPr>
        <p:spPr/>
        <p:txBody>
          <a:bodyPr/>
          <a:lstStyle/>
          <a:p>
            <a:fld id="{32E2B26F-7FF4-4EE0-ADFF-65F740C1BBE6}" type="slidenum">
              <a:rPr lang="en-US" smtClean="0"/>
              <a:t>11</a:t>
            </a:fld>
            <a:endParaRPr lang="en-US"/>
          </a:p>
        </p:txBody>
      </p:sp>
    </p:spTree>
    <p:extLst>
      <p:ext uri="{BB962C8B-B14F-4D97-AF65-F5344CB8AC3E}">
        <p14:creationId xmlns:p14="http://schemas.microsoft.com/office/powerpoint/2010/main" val="26519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4FD1-FB24-457C-ABD8-3965FB8A4300}"/>
              </a:ext>
            </a:extLst>
          </p:cNvPr>
          <p:cNvSpPr>
            <a:spLocks noGrp="1"/>
          </p:cNvSpPr>
          <p:nvPr>
            <p:ph type="title"/>
          </p:nvPr>
        </p:nvSpPr>
        <p:spPr>
          <a:xfrm>
            <a:off x="1484311" y="314633"/>
            <a:ext cx="3333495" cy="831262"/>
          </a:xfrm>
        </p:spPr>
        <p:txBody>
          <a:bodyPr>
            <a:normAutofit/>
          </a:bodyPr>
          <a:lstStyle/>
          <a:p>
            <a:pPr algn="l"/>
            <a:r>
              <a:rPr lang="en-US" dirty="0"/>
              <a:t>Architecture</a:t>
            </a:r>
            <a:endParaRPr lang="en-US" sz="2400" dirty="0"/>
          </a:p>
        </p:txBody>
      </p:sp>
      <p:pic>
        <p:nvPicPr>
          <p:cNvPr id="6" name="Picture 5">
            <a:extLst>
              <a:ext uri="{FF2B5EF4-FFF2-40B4-BE49-F238E27FC236}">
                <a16:creationId xmlns:a16="http://schemas.microsoft.com/office/drawing/2014/main" id="{00EB9F40-634B-4197-8EB8-125F537013F8}"/>
              </a:ext>
            </a:extLst>
          </p:cNvPr>
          <p:cNvPicPr/>
          <p:nvPr/>
        </p:nvPicPr>
        <p:blipFill>
          <a:blip r:embed="rId4"/>
          <a:stretch>
            <a:fillRect/>
          </a:stretch>
        </p:blipFill>
        <p:spPr>
          <a:xfrm>
            <a:off x="1805651" y="1597307"/>
            <a:ext cx="10062456" cy="429420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Slide Number Placeholder 2">
            <a:extLst>
              <a:ext uri="{FF2B5EF4-FFF2-40B4-BE49-F238E27FC236}">
                <a16:creationId xmlns:a16="http://schemas.microsoft.com/office/drawing/2014/main" id="{CC1586BB-945A-457C-AD6F-0C7091F0ABA8}"/>
              </a:ext>
            </a:extLst>
          </p:cNvPr>
          <p:cNvSpPr>
            <a:spLocks noGrp="1"/>
          </p:cNvSpPr>
          <p:nvPr>
            <p:ph type="sldNum" sz="quarter" idx="12"/>
          </p:nvPr>
        </p:nvSpPr>
        <p:spPr/>
        <p:txBody>
          <a:bodyPr/>
          <a:lstStyle/>
          <a:p>
            <a:fld id="{32E2B26F-7FF4-4EE0-ADFF-65F740C1BBE6}" type="slidenum">
              <a:rPr lang="en-US" smtClean="0"/>
              <a:t>12</a:t>
            </a:fld>
            <a:endParaRPr lang="en-US"/>
          </a:p>
        </p:txBody>
      </p:sp>
    </p:spTree>
    <p:extLst>
      <p:ext uri="{BB962C8B-B14F-4D97-AF65-F5344CB8AC3E}">
        <p14:creationId xmlns:p14="http://schemas.microsoft.com/office/powerpoint/2010/main" val="2798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DEFC-2428-4F3D-AD26-2ECED6807164}"/>
              </a:ext>
            </a:extLst>
          </p:cNvPr>
          <p:cNvSpPr>
            <a:spLocks noGrp="1"/>
          </p:cNvSpPr>
          <p:nvPr>
            <p:ph type="title"/>
          </p:nvPr>
        </p:nvSpPr>
        <p:spPr>
          <a:xfrm>
            <a:off x="1453830" y="300586"/>
            <a:ext cx="1557453" cy="1149393"/>
          </a:xfrm>
        </p:spPr>
        <p:txBody>
          <a:bodyPr/>
          <a:lstStyle/>
          <a:p>
            <a:pPr algn="l"/>
            <a:r>
              <a:rPr lang="en-US" dirty="0"/>
              <a:t>Vgg19</a:t>
            </a:r>
          </a:p>
        </p:txBody>
      </p:sp>
      <p:sp>
        <p:nvSpPr>
          <p:cNvPr id="3" name="Content Placeholder 2">
            <a:extLst>
              <a:ext uri="{FF2B5EF4-FFF2-40B4-BE49-F238E27FC236}">
                <a16:creationId xmlns:a16="http://schemas.microsoft.com/office/drawing/2014/main" id="{7DEFF704-28B2-4369-A264-6656786FC848}"/>
              </a:ext>
            </a:extLst>
          </p:cNvPr>
          <p:cNvSpPr>
            <a:spLocks noGrp="1"/>
          </p:cNvSpPr>
          <p:nvPr>
            <p:ph idx="1"/>
          </p:nvPr>
        </p:nvSpPr>
        <p:spPr>
          <a:xfrm>
            <a:off x="1240196" y="1347935"/>
            <a:ext cx="9077284" cy="1149393"/>
          </a:xfrm>
        </p:spPr>
        <p:txBody>
          <a:bodyPr>
            <a:noAutofit/>
          </a:bodyPr>
          <a:lstStyle/>
          <a:p>
            <a:r>
              <a:rPr lang="en-US" b="0" i="0" dirty="0">
                <a:solidFill>
                  <a:srgbClr val="404040"/>
                </a:solidFill>
                <a:effectLst/>
              </a:rPr>
              <a:t>VGG-19 is a convolutional neural network that is 19 layers deep. </a:t>
            </a:r>
            <a:endParaRPr lang="en-US" dirty="0"/>
          </a:p>
        </p:txBody>
      </p:sp>
      <p:pic>
        <p:nvPicPr>
          <p:cNvPr id="5" name="Picture 4">
            <a:extLst>
              <a:ext uri="{FF2B5EF4-FFF2-40B4-BE49-F238E27FC236}">
                <a16:creationId xmlns:a16="http://schemas.microsoft.com/office/drawing/2014/main" id="{FC0F9A2C-7D58-4879-9FA3-D2F1ACBD9B5A}"/>
              </a:ext>
            </a:extLst>
          </p:cNvPr>
          <p:cNvPicPr>
            <a:picLocks noChangeAspect="1"/>
          </p:cNvPicPr>
          <p:nvPr/>
        </p:nvPicPr>
        <p:blipFill>
          <a:blip r:embed="rId2"/>
          <a:stretch>
            <a:fillRect/>
          </a:stretch>
        </p:blipFill>
        <p:spPr>
          <a:xfrm>
            <a:off x="5012058" y="2514601"/>
            <a:ext cx="6363103" cy="2666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B59C80C-6268-4A84-A296-FABBD1B2A4B4}"/>
              </a:ext>
            </a:extLst>
          </p:cNvPr>
          <p:cNvPicPr>
            <a:picLocks noChangeAspect="1"/>
          </p:cNvPicPr>
          <p:nvPr/>
        </p:nvPicPr>
        <p:blipFill rotWithShape="1">
          <a:blip r:embed="rId3"/>
          <a:srcRect b="76740"/>
          <a:stretch/>
        </p:blipFill>
        <p:spPr>
          <a:xfrm>
            <a:off x="1240196" y="2497328"/>
            <a:ext cx="3620467" cy="1595170"/>
          </a:xfrm>
          <a:prstGeom prst="rect">
            <a:avLst/>
          </a:prstGeom>
        </p:spPr>
      </p:pic>
      <p:sp>
        <p:nvSpPr>
          <p:cNvPr id="4" name="Slide Number Placeholder 3">
            <a:extLst>
              <a:ext uri="{FF2B5EF4-FFF2-40B4-BE49-F238E27FC236}">
                <a16:creationId xmlns:a16="http://schemas.microsoft.com/office/drawing/2014/main" id="{3CC848E0-3FDF-4A45-A27C-27C7939067EC}"/>
              </a:ext>
            </a:extLst>
          </p:cNvPr>
          <p:cNvSpPr>
            <a:spLocks noGrp="1"/>
          </p:cNvSpPr>
          <p:nvPr>
            <p:ph type="sldNum" sz="quarter" idx="12"/>
          </p:nvPr>
        </p:nvSpPr>
        <p:spPr/>
        <p:txBody>
          <a:bodyPr/>
          <a:lstStyle/>
          <a:p>
            <a:fld id="{32E2B26F-7FF4-4EE0-ADFF-65F740C1BBE6}" type="slidenum">
              <a:rPr lang="en-US" smtClean="0"/>
              <a:t>13</a:t>
            </a:fld>
            <a:endParaRPr lang="en-US"/>
          </a:p>
        </p:txBody>
      </p:sp>
    </p:spTree>
    <p:extLst>
      <p:ext uri="{BB962C8B-B14F-4D97-AF65-F5344CB8AC3E}">
        <p14:creationId xmlns:p14="http://schemas.microsoft.com/office/powerpoint/2010/main" val="384248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FA4A-E26E-450D-BD20-C2554864C444}"/>
              </a:ext>
            </a:extLst>
          </p:cNvPr>
          <p:cNvSpPr>
            <a:spLocks noGrp="1"/>
          </p:cNvSpPr>
          <p:nvPr>
            <p:ph type="title"/>
          </p:nvPr>
        </p:nvSpPr>
        <p:spPr>
          <a:xfrm>
            <a:off x="1408111" y="0"/>
            <a:ext cx="10018713" cy="1752599"/>
          </a:xfrm>
        </p:spPr>
        <p:txBody>
          <a:bodyPr/>
          <a:lstStyle/>
          <a:p>
            <a:pPr algn="l"/>
            <a:r>
              <a:rPr lang="en-US" dirty="0" err="1"/>
              <a:t>AdaIN</a:t>
            </a:r>
            <a:endParaRPr lang="en-US" dirty="0"/>
          </a:p>
        </p:txBody>
      </p:sp>
      <p:pic>
        <p:nvPicPr>
          <p:cNvPr id="4" name="Picture 3">
            <a:extLst>
              <a:ext uri="{FF2B5EF4-FFF2-40B4-BE49-F238E27FC236}">
                <a16:creationId xmlns:a16="http://schemas.microsoft.com/office/drawing/2014/main" id="{324B7832-C126-44F1-9A4E-E9B440295CC6}"/>
              </a:ext>
            </a:extLst>
          </p:cNvPr>
          <p:cNvPicPr/>
          <p:nvPr/>
        </p:nvPicPr>
        <p:blipFill>
          <a:blip r:embed="rId2"/>
          <a:stretch>
            <a:fillRect/>
          </a:stretch>
        </p:blipFill>
        <p:spPr>
          <a:xfrm>
            <a:off x="1630680" y="1880299"/>
            <a:ext cx="10237427" cy="38956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Rectangle 4">
            <a:extLst>
              <a:ext uri="{FF2B5EF4-FFF2-40B4-BE49-F238E27FC236}">
                <a16:creationId xmlns:a16="http://schemas.microsoft.com/office/drawing/2014/main" id="{50C79937-64D3-4BE5-AE6D-B5B2E7C50184}"/>
              </a:ext>
            </a:extLst>
          </p:cNvPr>
          <p:cNvSpPr/>
          <p:nvPr/>
        </p:nvSpPr>
        <p:spPr>
          <a:xfrm>
            <a:off x="6192520" y="2357120"/>
            <a:ext cx="1742440" cy="36068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15C115F-0721-4B8C-83AC-7ED0EE1CBF8D}"/>
              </a:ext>
            </a:extLst>
          </p:cNvPr>
          <p:cNvSpPr>
            <a:spLocks noGrp="1"/>
          </p:cNvSpPr>
          <p:nvPr>
            <p:ph type="sldNum" sz="quarter" idx="12"/>
          </p:nvPr>
        </p:nvSpPr>
        <p:spPr/>
        <p:txBody>
          <a:bodyPr/>
          <a:lstStyle/>
          <a:p>
            <a:fld id="{32E2B26F-7FF4-4EE0-ADFF-65F740C1BBE6}" type="slidenum">
              <a:rPr lang="en-US" smtClean="0"/>
              <a:t>14</a:t>
            </a:fld>
            <a:endParaRPr lang="en-US"/>
          </a:p>
        </p:txBody>
      </p:sp>
    </p:spTree>
    <p:extLst>
      <p:ext uri="{BB962C8B-B14F-4D97-AF65-F5344CB8AC3E}">
        <p14:creationId xmlns:p14="http://schemas.microsoft.com/office/powerpoint/2010/main" val="210163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EA82-89B4-42B9-84B5-8499DFF9F9A2}"/>
              </a:ext>
            </a:extLst>
          </p:cNvPr>
          <p:cNvSpPr>
            <a:spLocks noGrp="1"/>
          </p:cNvSpPr>
          <p:nvPr>
            <p:ph type="title"/>
          </p:nvPr>
        </p:nvSpPr>
        <p:spPr>
          <a:xfrm>
            <a:off x="-1444932" y="0"/>
            <a:ext cx="10018713" cy="1752599"/>
          </a:xfrm>
        </p:spPr>
        <p:txBody>
          <a:bodyPr/>
          <a:lstStyle/>
          <a:p>
            <a:r>
              <a:rPr lang="en-US" dirty="0" err="1"/>
              <a:t>AdaIN</a:t>
            </a:r>
            <a:r>
              <a:rPr lang="en-US" dirty="0"/>
              <a:t> pros &amp; cons </a:t>
            </a:r>
          </a:p>
        </p:txBody>
      </p:sp>
      <p:sp>
        <p:nvSpPr>
          <p:cNvPr id="3" name="Content Placeholder 2">
            <a:extLst>
              <a:ext uri="{FF2B5EF4-FFF2-40B4-BE49-F238E27FC236}">
                <a16:creationId xmlns:a16="http://schemas.microsoft.com/office/drawing/2014/main" id="{43A0E746-32DB-468F-B39B-217861BFF920}"/>
              </a:ext>
            </a:extLst>
          </p:cNvPr>
          <p:cNvSpPr>
            <a:spLocks noGrp="1"/>
          </p:cNvSpPr>
          <p:nvPr>
            <p:ph idx="1"/>
          </p:nvPr>
        </p:nvSpPr>
        <p:spPr>
          <a:xfrm>
            <a:off x="1484310" y="1395946"/>
            <a:ext cx="10018713" cy="2702312"/>
          </a:xfrm>
        </p:spPr>
        <p:txBody>
          <a:bodyPr/>
          <a:lstStyle/>
          <a:p>
            <a:pPr marL="0" indent="0">
              <a:buNone/>
            </a:pPr>
            <a:r>
              <a:rPr lang="en-US" dirty="0">
                <a:solidFill>
                  <a:srgbClr val="00B050"/>
                </a:solidFill>
              </a:rPr>
              <a:t>+ </a:t>
            </a:r>
            <a:r>
              <a:rPr lang="en-US" dirty="0"/>
              <a:t>Perform style transfer in the future space by transferring feature statistics.</a:t>
            </a:r>
          </a:p>
          <a:p>
            <a:pPr marL="0" indent="0">
              <a:buNone/>
            </a:pPr>
            <a:r>
              <a:rPr lang="en-US" dirty="0">
                <a:solidFill>
                  <a:srgbClr val="00B050"/>
                </a:solidFill>
              </a:rPr>
              <a:t>+ </a:t>
            </a:r>
            <a:r>
              <a:rPr lang="en-US" dirty="0"/>
              <a:t>A strong generalization ability to unseen inputs.</a:t>
            </a:r>
          </a:p>
          <a:p>
            <a:endParaRPr lang="en-US" dirty="0">
              <a:solidFill>
                <a:srgbClr val="00B050"/>
              </a:solidFill>
            </a:endParaRPr>
          </a:p>
          <a:p>
            <a:pPr marL="0" indent="0">
              <a:buNone/>
            </a:pPr>
            <a:r>
              <a:rPr lang="en-US" dirty="0">
                <a:solidFill>
                  <a:srgbClr val="FF0000"/>
                </a:solidFill>
              </a:rPr>
              <a:t>- </a:t>
            </a:r>
            <a:r>
              <a:rPr lang="en-US" dirty="0"/>
              <a:t>Exhibit distortions on photographic content.</a:t>
            </a:r>
          </a:p>
          <a:p>
            <a:pPr marL="0" indent="0">
              <a:buNone/>
            </a:pPr>
            <a:r>
              <a:rPr lang="en-US" dirty="0">
                <a:solidFill>
                  <a:srgbClr val="FF0000"/>
                </a:solidFill>
              </a:rPr>
              <a:t>- </a:t>
            </a:r>
            <a:r>
              <a:rPr lang="en-US" dirty="0"/>
              <a:t>Not fast enough.</a:t>
            </a:r>
          </a:p>
        </p:txBody>
      </p:sp>
      <p:grpSp>
        <p:nvGrpSpPr>
          <p:cNvPr id="4" name="Group 3">
            <a:extLst>
              <a:ext uri="{FF2B5EF4-FFF2-40B4-BE49-F238E27FC236}">
                <a16:creationId xmlns:a16="http://schemas.microsoft.com/office/drawing/2014/main" id="{E6F6936B-7D86-4A62-BE0F-D0328EA4F3F3}"/>
              </a:ext>
            </a:extLst>
          </p:cNvPr>
          <p:cNvGrpSpPr/>
          <p:nvPr/>
        </p:nvGrpSpPr>
        <p:grpSpPr>
          <a:xfrm>
            <a:off x="6493667" y="4098260"/>
            <a:ext cx="4583575" cy="1752599"/>
            <a:chOff x="8113776" y="4291584"/>
            <a:chExt cx="2499360" cy="926593"/>
          </a:xfrm>
        </p:grpSpPr>
        <p:pic>
          <p:nvPicPr>
            <p:cNvPr id="10" name="Picture 9">
              <a:extLst>
                <a:ext uri="{FF2B5EF4-FFF2-40B4-BE49-F238E27FC236}">
                  <a16:creationId xmlns:a16="http://schemas.microsoft.com/office/drawing/2014/main" id="{8AFE4E4C-2723-4043-824B-5AAB41880BEE}"/>
                </a:ext>
              </a:extLst>
            </p:cNvPr>
            <p:cNvPicPr>
              <a:picLocks noChangeAspect="1"/>
            </p:cNvPicPr>
            <p:nvPr/>
          </p:nvPicPr>
          <p:blipFill rotWithShape="1">
            <a:blip r:embed="rId3"/>
            <a:srcRect l="21567" t="10069" b="6786"/>
            <a:stretch/>
          </p:blipFill>
          <p:spPr>
            <a:xfrm>
              <a:off x="8113776" y="4291585"/>
              <a:ext cx="933845" cy="926592"/>
            </a:xfrm>
            <a:prstGeom prst="rect">
              <a:avLst/>
            </a:prstGeom>
          </p:spPr>
        </p:pic>
        <p:pic>
          <p:nvPicPr>
            <p:cNvPr id="12" name="Picture 11">
              <a:extLst>
                <a:ext uri="{FF2B5EF4-FFF2-40B4-BE49-F238E27FC236}">
                  <a16:creationId xmlns:a16="http://schemas.microsoft.com/office/drawing/2014/main" id="{BC5AE2C0-6AC2-45DE-9B44-2F775C810E9F}"/>
                </a:ext>
              </a:extLst>
            </p:cNvPr>
            <p:cNvPicPr>
              <a:picLocks noChangeAspect="1"/>
            </p:cNvPicPr>
            <p:nvPr/>
          </p:nvPicPr>
          <p:blipFill rotWithShape="1">
            <a:blip r:embed="rId4"/>
            <a:srcRect t="8401" r="8690" b="7007"/>
            <a:stretch/>
          </p:blipFill>
          <p:spPr>
            <a:xfrm>
              <a:off x="9047621" y="4291584"/>
              <a:ext cx="1565515" cy="926592"/>
            </a:xfrm>
            <a:prstGeom prst="rect">
              <a:avLst/>
            </a:prstGeom>
          </p:spPr>
        </p:pic>
      </p:grpSp>
      <p:sp>
        <p:nvSpPr>
          <p:cNvPr id="13" name="TextBox 12">
            <a:extLst>
              <a:ext uri="{FF2B5EF4-FFF2-40B4-BE49-F238E27FC236}">
                <a16:creationId xmlns:a16="http://schemas.microsoft.com/office/drawing/2014/main" id="{D44AE228-C633-46CE-9A51-FFB794D1B721}"/>
              </a:ext>
            </a:extLst>
          </p:cNvPr>
          <p:cNvSpPr txBox="1"/>
          <p:nvPr/>
        </p:nvSpPr>
        <p:spPr>
          <a:xfrm>
            <a:off x="6799762" y="5850857"/>
            <a:ext cx="4446379" cy="369332"/>
          </a:xfrm>
          <a:prstGeom prst="rect">
            <a:avLst/>
          </a:prstGeom>
          <a:noFill/>
        </p:spPr>
        <p:txBody>
          <a:bodyPr wrap="square" rtlCol="0">
            <a:spAutoFit/>
          </a:bodyPr>
          <a:lstStyle/>
          <a:p>
            <a:r>
              <a:rPr lang="en-US" dirty="0"/>
              <a:t>Inputs                                         AdaIN</a:t>
            </a:r>
          </a:p>
        </p:txBody>
      </p:sp>
      <p:sp>
        <p:nvSpPr>
          <p:cNvPr id="5" name="Slide Number Placeholder 4">
            <a:extLst>
              <a:ext uri="{FF2B5EF4-FFF2-40B4-BE49-F238E27FC236}">
                <a16:creationId xmlns:a16="http://schemas.microsoft.com/office/drawing/2014/main" id="{C44508F8-82DB-4872-A4C1-DD6343714C1E}"/>
              </a:ext>
            </a:extLst>
          </p:cNvPr>
          <p:cNvSpPr>
            <a:spLocks noGrp="1"/>
          </p:cNvSpPr>
          <p:nvPr>
            <p:ph type="sldNum" sz="quarter" idx="12"/>
          </p:nvPr>
        </p:nvSpPr>
        <p:spPr/>
        <p:txBody>
          <a:bodyPr/>
          <a:lstStyle/>
          <a:p>
            <a:fld id="{32E2B26F-7FF4-4EE0-ADFF-65F740C1BBE6}" type="slidenum">
              <a:rPr lang="en-US" smtClean="0"/>
              <a:t>15</a:t>
            </a:fld>
            <a:endParaRPr lang="en-US"/>
          </a:p>
        </p:txBody>
      </p:sp>
    </p:spTree>
    <p:extLst>
      <p:ext uri="{BB962C8B-B14F-4D97-AF65-F5344CB8AC3E}">
        <p14:creationId xmlns:p14="http://schemas.microsoft.com/office/powerpoint/2010/main" val="406874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1D87-89E0-46DB-8E43-6946ABB3D4AB}"/>
              </a:ext>
            </a:extLst>
          </p:cNvPr>
          <p:cNvSpPr>
            <a:spLocks noGrp="1"/>
          </p:cNvSpPr>
          <p:nvPr>
            <p:ph type="title"/>
          </p:nvPr>
        </p:nvSpPr>
        <p:spPr>
          <a:xfrm>
            <a:off x="1449587" y="0"/>
            <a:ext cx="10018713" cy="1752599"/>
          </a:xfrm>
        </p:spPr>
        <p:txBody>
          <a:bodyPr/>
          <a:lstStyle/>
          <a:p>
            <a:pPr algn="l"/>
            <a:r>
              <a:rPr lang="en-US" dirty="0"/>
              <a:t>Splatting blocks</a:t>
            </a:r>
          </a:p>
        </p:txBody>
      </p:sp>
      <p:pic>
        <p:nvPicPr>
          <p:cNvPr id="4" name="Picture 3">
            <a:extLst>
              <a:ext uri="{FF2B5EF4-FFF2-40B4-BE49-F238E27FC236}">
                <a16:creationId xmlns:a16="http://schemas.microsoft.com/office/drawing/2014/main" id="{175E8856-A4C1-4690-9A9A-0004FB826E2C}"/>
              </a:ext>
            </a:extLst>
          </p:cNvPr>
          <p:cNvPicPr/>
          <p:nvPr/>
        </p:nvPicPr>
        <p:blipFill>
          <a:blip r:embed="rId2"/>
          <a:stretch>
            <a:fillRect/>
          </a:stretch>
        </p:blipFill>
        <p:spPr>
          <a:xfrm>
            <a:off x="1551008" y="1647466"/>
            <a:ext cx="10062456" cy="429420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Rectangle 4">
            <a:extLst>
              <a:ext uri="{FF2B5EF4-FFF2-40B4-BE49-F238E27FC236}">
                <a16:creationId xmlns:a16="http://schemas.microsoft.com/office/drawing/2014/main" id="{ABA1BA8B-BD2B-41D7-B465-5F7691194671}"/>
              </a:ext>
            </a:extLst>
          </p:cNvPr>
          <p:cNvSpPr/>
          <p:nvPr/>
        </p:nvSpPr>
        <p:spPr>
          <a:xfrm>
            <a:off x="7683190" y="4003288"/>
            <a:ext cx="3679903" cy="18957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C86E7-9428-4AC5-88F4-1C353F2DD5EC}"/>
              </a:ext>
            </a:extLst>
          </p:cNvPr>
          <p:cNvSpPr/>
          <p:nvPr/>
        </p:nvSpPr>
        <p:spPr>
          <a:xfrm>
            <a:off x="5954751" y="2542478"/>
            <a:ext cx="1728440" cy="11262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5C67989-631B-40BC-8294-D5B80BFC8D8B}"/>
              </a:ext>
            </a:extLst>
          </p:cNvPr>
          <p:cNvSpPr>
            <a:spLocks noGrp="1"/>
          </p:cNvSpPr>
          <p:nvPr>
            <p:ph type="sldNum" sz="quarter" idx="12"/>
          </p:nvPr>
        </p:nvSpPr>
        <p:spPr/>
        <p:txBody>
          <a:bodyPr/>
          <a:lstStyle/>
          <a:p>
            <a:fld id="{32E2B26F-7FF4-4EE0-ADFF-65F740C1BBE6}" type="slidenum">
              <a:rPr lang="en-US" smtClean="0"/>
              <a:t>16</a:t>
            </a:fld>
            <a:endParaRPr lang="en-US"/>
          </a:p>
        </p:txBody>
      </p:sp>
    </p:spTree>
    <p:extLst>
      <p:ext uri="{BB962C8B-B14F-4D97-AF65-F5344CB8AC3E}">
        <p14:creationId xmlns:p14="http://schemas.microsoft.com/office/powerpoint/2010/main" val="6950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43F4-B3FD-447F-9A61-90732A215F8B}"/>
              </a:ext>
            </a:extLst>
          </p:cNvPr>
          <p:cNvSpPr>
            <a:spLocks noGrp="1"/>
          </p:cNvSpPr>
          <p:nvPr>
            <p:ph type="title"/>
          </p:nvPr>
        </p:nvSpPr>
        <p:spPr>
          <a:xfrm>
            <a:off x="1506614" y="0"/>
            <a:ext cx="10018713" cy="1752599"/>
          </a:xfrm>
        </p:spPr>
        <p:txBody>
          <a:bodyPr/>
          <a:lstStyle/>
          <a:p>
            <a:pPr algn="l"/>
            <a:r>
              <a:rPr lang="en-US" dirty="0"/>
              <a:t>HDRnet</a:t>
            </a:r>
          </a:p>
        </p:txBody>
      </p:sp>
      <p:pic>
        <p:nvPicPr>
          <p:cNvPr id="4" name="Picture 2" descr="Image for post">
            <a:extLst>
              <a:ext uri="{FF2B5EF4-FFF2-40B4-BE49-F238E27FC236}">
                <a16:creationId xmlns:a16="http://schemas.microsoft.com/office/drawing/2014/main" id="{B5FD099C-C907-4AF5-B3DB-780F4E15E95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60141" y="1752599"/>
            <a:ext cx="7253653" cy="40862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01838FA-CD9B-4EF3-8245-6FBB06310C85}"/>
              </a:ext>
            </a:extLst>
          </p:cNvPr>
          <p:cNvSpPr>
            <a:spLocks noGrp="1"/>
          </p:cNvSpPr>
          <p:nvPr>
            <p:ph type="sldNum" sz="quarter" idx="12"/>
          </p:nvPr>
        </p:nvSpPr>
        <p:spPr/>
        <p:txBody>
          <a:bodyPr/>
          <a:lstStyle/>
          <a:p>
            <a:fld id="{32E2B26F-7FF4-4EE0-ADFF-65F740C1BBE6}" type="slidenum">
              <a:rPr lang="en-US" smtClean="0"/>
              <a:t>17</a:t>
            </a:fld>
            <a:endParaRPr lang="en-US"/>
          </a:p>
        </p:txBody>
      </p:sp>
    </p:spTree>
    <p:extLst>
      <p:ext uri="{BB962C8B-B14F-4D97-AF65-F5344CB8AC3E}">
        <p14:creationId xmlns:p14="http://schemas.microsoft.com/office/powerpoint/2010/main" val="394847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C6AF-DAD1-4A54-80D7-C9FF2F135018}"/>
              </a:ext>
            </a:extLst>
          </p:cNvPr>
          <p:cNvSpPr>
            <a:spLocks noGrp="1"/>
          </p:cNvSpPr>
          <p:nvPr>
            <p:ph type="title"/>
          </p:nvPr>
        </p:nvSpPr>
        <p:spPr>
          <a:xfrm>
            <a:off x="1484310" y="0"/>
            <a:ext cx="10018713" cy="1752599"/>
          </a:xfrm>
        </p:spPr>
        <p:txBody>
          <a:bodyPr/>
          <a:lstStyle/>
          <a:p>
            <a:pPr algn="l"/>
            <a:r>
              <a:rPr lang="en-US" dirty="0"/>
              <a:t>HDRnet - continue</a:t>
            </a:r>
          </a:p>
        </p:txBody>
      </p:sp>
      <p:pic>
        <p:nvPicPr>
          <p:cNvPr id="6" name="Picture 5">
            <a:extLst>
              <a:ext uri="{FF2B5EF4-FFF2-40B4-BE49-F238E27FC236}">
                <a16:creationId xmlns:a16="http://schemas.microsoft.com/office/drawing/2014/main" id="{2BAAB966-20F6-43D9-BC7D-3C8112ABEB11}"/>
              </a:ext>
            </a:extLst>
          </p:cNvPr>
          <p:cNvPicPr/>
          <p:nvPr/>
        </p:nvPicPr>
        <p:blipFill>
          <a:blip r:embed="rId2"/>
          <a:stretch>
            <a:fillRect/>
          </a:stretch>
        </p:blipFill>
        <p:spPr>
          <a:xfrm>
            <a:off x="1630680" y="1880299"/>
            <a:ext cx="10237427" cy="38956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7" name="Rectangle 6">
            <a:extLst>
              <a:ext uri="{FF2B5EF4-FFF2-40B4-BE49-F238E27FC236}">
                <a16:creationId xmlns:a16="http://schemas.microsoft.com/office/drawing/2014/main" id="{60585349-64F9-4422-89A5-88C9652272B8}"/>
              </a:ext>
            </a:extLst>
          </p:cNvPr>
          <p:cNvSpPr/>
          <p:nvPr/>
        </p:nvSpPr>
        <p:spPr>
          <a:xfrm>
            <a:off x="7879080" y="2514599"/>
            <a:ext cx="3623943" cy="1539241"/>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19DCA0A-95B5-436D-89F4-322E7DBB8FF9}"/>
              </a:ext>
            </a:extLst>
          </p:cNvPr>
          <p:cNvSpPr/>
          <p:nvPr/>
        </p:nvSpPr>
        <p:spPr>
          <a:xfrm>
            <a:off x="4541520" y="3794760"/>
            <a:ext cx="1920240" cy="53340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5909434-8A3F-4C20-89F3-A16BAE028CD9}"/>
              </a:ext>
            </a:extLst>
          </p:cNvPr>
          <p:cNvSpPr>
            <a:spLocks noGrp="1"/>
          </p:cNvSpPr>
          <p:nvPr>
            <p:ph type="sldNum" sz="quarter" idx="12"/>
          </p:nvPr>
        </p:nvSpPr>
        <p:spPr/>
        <p:txBody>
          <a:bodyPr/>
          <a:lstStyle/>
          <a:p>
            <a:fld id="{32E2B26F-7FF4-4EE0-ADFF-65F740C1BBE6}" type="slidenum">
              <a:rPr lang="en-US" smtClean="0"/>
              <a:t>18</a:t>
            </a:fld>
            <a:endParaRPr lang="en-US"/>
          </a:p>
        </p:txBody>
      </p:sp>
    </p:spTree>
    <p:extLst>
      <p:ext uri="{BB962C8B-B14F-4D97-AF65-F5344CB8AC3E}">
        <p14:creationId xmlns:p14="http://schemas.microsoft.com/office/powerpoint/2010/main" val="288584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6249C6-DC91-45A6-8956-D9FF8B75885E}"/>
              </a:ext>
            </a:extLst>
          </p:cNvPr>
          <p:cNvPicPr>
            <a:picLocks noChangeAspect="1"/>
          </p:cNvPicPr>
          <p:nvPr/>
        </p:nvPicPr>
        <p:blipFill>
          <a:blip r:embed="rId2"/>
          <a:stretch>
            <a:fillRect/>
          </a:stretch>
        </p:blipFill>
        <p:spPr>
          <a:xfrm>
            <a:off x="1713053" y="1836899"/>
            <a:ext cx="4091179" cy="3485355"/>
          </a:xfrm>
          <a:prstGeom prst="rect">
            <a:avLst/>
          </a:prstGeom>
        </p:spPr>
      </p:pic>
      <p:sp>
        <p:nvSpPr>
          <p:cNvPr id="7" name="TextBox 6">
            <a:extLst>
              <a:ext uri="{FF2B5EF4-FFF2-40B4-BE49-F238E27FC236}">
                <a16:creationId xmlns:a16="http://schemas.microsoft.com/office/drawing/2014/main" id="{A3990172-52EF-49D0-9F32-5D7FF3CB4C26}"/>
              </a:ext>
            </a:extLst>
          </p:cNvPr>
          <p:cNvSpPr txBox="1"/>
          <p:nvPr/>
        </p:nvSpPr>
        <p:spPr>
          <a:xfrm>
            <a:off x="1565477" y="369596"/>
            <a:ext cx="6094070" cy="707886"/>
          </a:xfrm>
          <a:prstGeom prst="rect">
            <a:avLst/>
          </a:prstGeom>
          <a:noFill/>
        </p:spPr>
        <p:txBody>
          <a:bodyPr wrap="square">
            <a:spAutoFit/>
          </a:bodyPr>
          <a:lstStyle/>
          <a:p>
            <a:r>
              <a:rPr lang="en-US" sz="4000"/>
              <a:t>Biliteral grid</a:t>
            </a:r>
            <a:endParaRPr lang="en-US" sz="4000" dirty="0"/>
          </a:p>
        </p:txBody>
      </p:sp>
      <p:pic>
        <p:nvPicPr>
          <p:cNvPr id="9" name="Picture 8">
            <a:extLst>
              <a:ext uri="{FF2B5EF4-FFF2-40B4-BE49-F238E27FC236}">
                <a16:creationId xmlns:a16="http://schemas.microsoft.com/office/drawing/2014/main" id="{BA194771-8405-439B-95E6-0154F08D8DC5}"/>
              </a:ext>
            </a:extLst>
          </p:cNvPr>
          <p:cNvPicPr>
            <a:picLocks noChangeAspect="1"/>
          </p:cNvPicPr>
          <p:nvPr/>
        </p:nvPicPr>
        <p:blipFill>
          <a:blip r:embed="rId3"/>
          <a:stretch>
            <a:fillRect/>
          </a:stretch>
        </p:blipFill>
        <p:spPr>
          <a:xfrm>
            <a:off x="5982168" y="1836899"/>
            <a:ext cx="5228034" cy="3485355"/>
          </a:xfrm>
          <a:prstGeom prst="rect">
            <a:avLst/>
          </a:prstGeom>
        </p:spPr>
      </p:pic>
      <p:sp>
        <p:nvSpPr>
          <p:cNvPr id="2" name="Slide Number Placeholder 1">
            <a:extLst>
              <a:ext uri="{FF2B5EF4-FFF2-40B4-BE49-F238E27FC236}">
                <a16:creationId xmlns:a16="http://schemas.microsoft.com/office/drawing/2014/main" id="{57708C38-3F80-428F-8D82-1538BBBA6D19}"/>
              </a:ext>
            </a:extLst>
          </p:cNvPr>
          <p:cNvSpPr>
            <a:spLocks noGrp="1"/>
          </p:cNvSpPr>
          <p:nvPr>
            <p:ph type="sldNum" sz="quarter" idx="12"/>
          </p:nvPr>
        </p:nvSpPr>
        <p:spPr/>
        <p:txBody>
          <a:bodyPr/>
          <a:lstStyle/>
          <a:p>
            <a:fld id="{32E2B26F-7FF4-4EE0-ADFF-65F740C1BBE6}" type="slidenum">
              <a:rPr lang="en-US" smtClean="0"/>
              <a:t>19</a:t>
            </a:fld>
            <a:endParaRPr lang="en-US"/>
          </a:p>
        </p:txBody>
      </p:sp>
    </p:spTree>
    <p:extLst>
      <p:ext uri="{BB962C8B-B14F-4D97-AF65-F5344CB8AC3E}">
        <p14:creationId xmlns:p14="http://schemas.microsoft.com/office/powerpoint/2010/main" val="119627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A61F-C606-40B5-B4B2-2EEF16481671}"/>
              </a:ext>
            </a:extLst>
          </p:cNvPr>
          <p:cNvSpPr>
            <a:spLocks noGrp="1"/>
          </p:cNvSpPr>
          <p:nvPr>
            <p:ph type="title"/>
          </p:nvPr>
        </p:nvSpPr>
        <p:spPr>
          <a:xfrm>
            <a:off x="1473160" y="500859"/>
            <a:ext cx="5340235" cy="630044"/>
          </a:xfrm>
        </p:spPr>
        <p:txBody>
          <a:bodyPr anchor="t">
            <a:noAutofit/>
          </a:bodyPr>
          <a:lstStyle/>
          <a:p>
            <a:pPr algn="l"/>
            <a:r>
              <a:rPr lang="en-US" sz="4400" dirty="0"/>
              <a:t>The</a:t>
            </a:r>
            <a:r>
              <a:rPr lang="en-US" dirty="0"/>
              <a:t> problem</a:t>
            </a:r>
          </a:p>
        </p:txBody>
      </p:sp>
      <p:sp>
        <p:nvSpPr>
          <p:cNvPr id="3" name="Content Placeholder 2">
            <a:extLst>
              <a:ext uri="{FF2B5EF4-FFF2-40B4-BE49-F238E27FC236}">
                <a16:creationId xmlns:a16="http://schemas.microsoft.com/office/drawing/2014/main" id="{14C03D03-BBA8-47C5-ACB0-CFC18683D3BF}"/>
              </a:ext>
            </a:extLst>
          </p:cNvPr>
          <p:cNvSpPr>
            <a:spLocks noGrp="1"/>
          </p:cNvSpPr>
          <p:nvPr>
            <p:ph idx="1"/>
          </p:nvPr>
        </p:nvSpPr>
        <p:spPr>
          <a:xfrm>
            <a:off x="1473160" y="1755686"/>
            <a:ext cx="10535960" cy="1452357"/>
          </a:xfrm>
        </p:spPr>
        <p:txBody>
          <a:bodyPr anchor="t">
            <a:normAutofit/>
          </a:bodyPr>
          <a:lstStyle/>
          <a:p>
            <a:r>
              <a:rPr lang="en-US" dirty="0"/>
              <a:t>Transfer a styled photo and paste it onto an input image, so that the output image will be at a high quality which will be equal to the notion that the output photo was taken from a high-resolution camera</a:t>
            </a:r>
          </a:p>
        </p:txBody>
      </p:sp>
      <p:pic>
        <p:nvPicPr>
          <p:cNvPr id="4" name="Picture 3">
            <a:extLst>
              <a:ext uri="{FF2B5EF4-FFF2-40B4-BE49-F238E27FC236}">
                <a16:creationId xmlns:a16="http://schemas.microsoft.com/office/drawing/2014/main" id="{3F1C187A-A424-4A5E-AF3A-9524773A9638}"/>
              </a:ext>
            </a:extLst>
          </p:cNvPr>
          <p:cNvPicPr>
            <a:picLocks noChangeAspect="1"/>
          </p:cNvPicPr>
          <p:nvPr/>
        </p:nvPicPr>
        <p:blipFill>
          <a:blip r:embed="rId4"/>
          <a:stretch>
            <a:fillRect/>
          </a:stretch>
        </p:blipFill>
        <p:spPr>
          <a:xfrm>
            <a:off x="4714927" y="4061437"/>
            <a:ext cx="7164131" cy="166566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FD65223D-2CBA-4159-AF4B-70C392B76FD4}"/>
              </a:ext>
            </a:extLst>
          </p:cNvPr>
          <p:cNvSpPr>
            <a:spLocks noGrp="1"/>
          </p:cNvSpPr>
          <p:nvPr>
            <p:ph type="sldNum" sz="quarter" idx="12"/>
          </p:nvPr>
        </p:nvSpPr>
        <p:spPr/>
        <p:txBody>
          <a:bodyPr/>
          <a:lstStyle/>
          <a:p>
            <a:fld id="{32E2B26F-7FF4-4EE0-ADFF-65F740C1BBE6}" type="slidenum">
              <a:rPr lang="en-US" smtClean="0"/>
              <a:t>2</a:t>
            </a:fld>
            <a:endParaRPr lang="en-US"/>
          </a:p>
        </p:txBody>
      </p:sp>
    </p:spTree>
    <p:extLst>
      <p:ext uri="{BB962C8B-B14F-4D97-AF65-F5344CB8AC3E}">
        <p14:creationId xmlns:p14="http://schemas.microsoft.com/office/powerpoint/2010/main" val="108017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A8A2B-A142-4EB1-93CF-DDA962D799D9}"/>
              </a:ext>
            </a:extLst>
          </p:cNvPr>
          <p:cNvSpPr>
            <a:spLocks noGrp="1"/>
          </p:cNvSpPr>
          <p:nvPr>
            <p:ph type="title"/>
          </p:nvPr>
        </p:nvSpPr>
        <p:spPr>
          <a:xfrm>
            <a:off x="1417404" y="73026"/>
            <a:ext cx="4678596" cy="1752599"/>
          </a:xfrm>
        </p:spPr>
        <p:txBody>
          <a:bodyPr>
            <a:normAutofit/>
          </a:bodyPr>
          <a:lstStyle/>
          <a:p>
            <a:pPr algn="l"/>
            <a:r>
              <a:rPr lang="en-US" dirty="0"/>
              <a:t>HDRnet pros &amp; cons </a:t>
            </a:r>
          </a:p>
        </p:txBody>
      </p:sp>
      <p:sp>
        <p:nvSpPr>
          <p:cNvPr id="4" name="Content Placeholder 2">
            <a:extLst>
              <a:ext uri="{FF2B5EF4-FFF2-40B4-BE49-F238E27FC236}">
                <a16:creationId xmlns:a16="http://schemas.microsoft.com/office/drawing/2014/main" id="{D7FC9D65-3DDE-4F72-99AF-500324C69623}"/>
              </a:ext>
            </a:extLst>
          </p:cNvPr>
          <p:cNvSpPr txBox="1">
            <a:spLocks/>
          </p:cNvSpPr>
          <p:nvPr/>
        </p:nvSpPr>
        <p:spPr>
          <a:xfrm>
            <a:off x="1275944" y="1562583"/>
            <a:ext cx="10515600" cy="27316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B050"/>
                </a:solidFill>
              </a:rPr>
              <a:t>+</a:t>
            </a:r>
            <a:r>
              <a:rPr lang="en-US" sz="2400" dirty="0"/>
              <a:t> The network is small.</a:t>
            </a:r>
          </a:p>
          <a:p>
            <a:pPr marL="0" indent="0">
              <a:buNone/>
            </a:pPr>
            <a:r>
              <a:rPr lang="en-US" sz="2400" dirty="0">
                <a:solidFill>
                  <a:srgbClr val="00B050"/>
                </a:solidFill>
              </a:rPr>
              <a:t>+</a:t>
            </a:r>
            <a:r>
              <a:rPr lang="en-US" sz="2400" dirty="0"/>
              <a:t> Real-time.</a:t>
            </a:r>
          </a:p>
          <a:p>
            <a:pPr marL="0" indent="0">
              <a:buNone/>
            </a:pPr>
            <a:r>
              <a:rPr lang="en-US" sz="2400" dirty="0">
                <a:solidFill>
                  <a:srgbClr val="00B050"/>
                </a:solidFill>
              </a:rPr>
              <a:t>+</a:t>
            </a:r>
            <a:r>
              <a:rPr lang="en-US" sz="2400" dirty="0"/>
              <a:t> Learn transforms that are intentionally constrained to be edge-aware.</a:t>
            </a:r>
          </a:p>
          <a:p>
            <a:pPr marL="0" indent="0">
              <a:buNone/>
            </a:pPr>
            <a:endParaRPr lang="en-US" sz="2400" dirty="0"/>
          </a:p>
          <a:p>
            <a:pPr marL="0" indent="0">
              <a:buNone/>
            </a:pPr>
            <a:r>
              <a:rPr lang="en-US" sz="2400" dirty="0">
                <a:solidFill>
                  <a:srgbClr val="FF0000"/>
                </a:solidFill>
              </a:rPr>
              <a:t>-</a:t>
            </a:r>
            <a:r>
              <a:rPr lang="en-US" sz="2400" dirty="0"/>
              <a:t> HDRnet does not explicitly model style transfer.</a:t>
            </a:r>
          </a:p>
          <a:p>
            <a:pPr marL="0" indent="0">
              <a:buNone/>
            </a:pPr>
            <a:r>
              <a:rPr lang="en-US" sz="2400" dirty="0">
                <a:solidFill>
                  <a:srgbClr val="FF0000"/>
                </a:solidFill>
              </a:rPr>
              <a:t>-</a:t>
            </a:r>
            <a:r>
              <a:rPr lang="en-US" sz="2400" dirty="0"/>
              <a:t> Incapable of generalizing to unseen or adversarial inputs.</a:t>
            </a:r>
          </a:p>
        </p:txBody>
      </p:sp>
      <p:pic>
        <p:nvPicPr>
          <p:cNvPr id="5" name="Picture 4">
            <a:extLst>
              <a:ext uri="{FF2B5EF4-FFF2-40B4-BE49-F238E27FC236}">
                <a16:creationId xmlns:a16="http://schemas.microsoft.com/office/drawing/2014/main" id="{9F1DA9F7-87A6-40BD-9C0B-D08C8497D284}"/>
              </a:ext>
            </a:extLst>
          </p:cNvPr>
          <p:cNvPicPr>
            <a:picLocks noChangeAspect="1"/>
          </p:cNvPicPr>
          <p:nvPr/>
        </p:nvPicPr>
        <p:blipFill rotWithShape="1">
          <a:blip r:embed="rId3"/>
          <a:srcRect l="4131" t="4926" r="4989" b="6911"/>
          <a:stretch/>
        </p:blipFill>
        <p:spPr>
          <a:xfrm>
            <a:off x="6956384" y="4479403"/>
            <a:ext cx="4583575" cy="1574156"/>
          </a:xfrm>
          <a:prstGeom prst="rect">
            <a:avLst/>
          </a:prstGeom>
        </p:spPr>
      </p:pic>
      <p:sp>
        <p:nvSpPr>
          <p:cNvPr id="6" name="TextBox 5">
            <a:extLst>
              <a:ext uri="{FF2B5EF4-FFF2-40B4-BE49-F238E27FC236}">
                <a16:creationId xmlns:a16="http://schemas.microsoft.com/office/drawing/2014/main" id="{676E8E9F-3157-41B3-B0B1-D373DBC7F285}"/>
              </a:ext>
            </a:extLst>
          </p:cNvPr>
          <p:cNvSpPr txBox="1"/>
          <p:nvPr/>
        </p:nvSpPr>
        <p:spPr>
          <a:xfrm>
            <a:off x="7104585" y="6054087"/>
            <a:ext cx="3991708" cy="369332"/>
          </a:xfrm>
          <a:prstGeom prst="rect">
            <a:avLst/>
          </a:prstGeom>
          <a:noFill/>
        </p:spPr>
        <p:txBody>
          <a:bodyPr wrap="square" rtlCol="0">
            <a:spAutoFit/>
          </a:bodyPr>
          <a:lstStyle/>
          <a:p>
            <a:r>
              <a:rPr lang="en-US" dirty="0"/>
              <a:t>Inputs                                                HDRnet</a:t>
            </a:r>
          </a:p>
        </p:txBody>
      </p:sp>
      <p:sp>
        <p:nvSpPr>
          <p:cNvPr id="3" name="Slide Number Placeholder 2">
            <a:extLst>
              <a:ext uri="{FF2B5EF4-FFF2-40B4-BE49-F238E27FC236}">
                <a16:creationId xmlns:a16="http://schemas.microsoft.com/office/drawing/2014/main" id="{6C932EB6-8A42-46DE-B8C8-F9BF48B35369}"/>
              </a:ext>
            </a:extLst>
          </p:cNvPr>
          <p:cNvSpPr>
            <a:spLocks noGrp="1"/>
          </p:cNvSpPr>
          <p:nvPr>
            <p:ph type="sldNum" sz="quarter" idx="12"/>
          </p:nvPr>
        </p:nvSpPr>
        <p:spPr/>
        <p:txBody>
          <a:bodyPr/>
          <a:lstStyle/>
          <a:p>
            <a:fld id="{32E2B26F-7FF4-4EE0-ADFF-65F740C1BBE6}" type="slidenum">
              <a:rPr lang="en-US" smtClean="0"/>
              <a:t>20</a:t>
            </a:fld>
            <a:endParaRPr lang="en-US"/>
          </a:p>
        </p:txBody>
      </p:sp>
    </p:spTree>
    <p:extLst>
      <p:ext uri="{BB962C8B-B14F-4D97-AF65-F5344CB8AC3E}">
        <p14:creationId xmlns:p14="http://schemas.microsoft.com/office/powerpoint/2010/main" val="3012026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00F8-D888-43D5-8271-715DE7698C97}"/>
              </a:ext>
            </a:extLst>
          </p:cNvPr>
          <p:cNvSpPr>
            <a:spLocks noGrp="1"/>
          </p:cNvSpPr>
          <p:nvPr>
            <p:ph type="title"/>
          </p:nvPr>
        </p:nvSpPr>
        <p:spPr>
          <a:xfrm>
            <a:off x="-2555995" y="301083"/>
            <a:ext cx="10018713" cy="1167160"/>
          </a:xfrm>
        </p:spPr>
        <p:txBody>
          <a:bodyPr/>
          <a:lstStyle/>
          <a:p>
            <a:r>
              <a:rPr lang="en-US" dirty="0"/>
              <a:t>Overview</a:t>
            </a:r>
          </a:p>
        </p:txBody>
      </p:sp>
      <p:sp>
        <p:nvSpPr>
          <p:cNvPr id="3" name="Content Placeholder 2">
            <a:extLst>
              <a:ext uri="{FF2B5EF4-FFF2-40B4-BE49-F238E27FC236}">
                <a16:creationId xmlns:a16="http://schemas.microsoft.com/office/drawing/2014/main" id="{4E452A99-CE2E-43F1-9837-0434C1D43BB0}"/>
              </a:ext>
            </a:extLst>
          </p:cNvPr>
          <p:cNvSpPr>
            <a:spLocks noGrp="1"/>
          </p:cNvSpPr>
          <p:nvPr>
            <p:ph idx="1"/>
          </p:nvPr>
        </p:nvSpPr>
        <p:spPr>
          <a:xfrm>
            <a:off x="1222342" y="1261290"/>
            <a:ext cx="11884058" cy="3064327"/>
          </a:xfrm>
        </p:spPr>
        <p:txBody>
          <a:bodyPr/>
          <a:lstStyle/>
          <a:p>
            <a:r>
              <a:rPr lang="en-US" dirty="0"/>
              <a:t>Our work unites these two lines of research (HDRnet and AdaIN).</a:t>
            </a:r>
          </a:p>
          <a:p>
            <a:pPr marL="0" indent="0">
              <a:buNone/>
            </a:pPr>
            <a:endParaRPr lang="en-US" dirty="0"/>
          </a:p>
          <a:p>
            <a:r>
              <a:rPr lang="en-US" dirty="0"/>
              <a:t>We use a bilateral grid to represent transformation between images.</a:t>
            </a:r>
          </a:p>
          <a:p>
            <a:pPr marL="0" indent="0">
              <a:buNone/>
            </a:pPr>
            <a:endParaRPr lang="en-US" dirty="0"/>
          </a:p>
          <a:p>
            <a:r>
              <a:rPr lang="en-US" dirty="0"/>
              <a:t>The grid can encode any image-to-image transformation given sufficient resolution.</a:t>
            </a:r>
          </a:p>
        </p:txBody>
      </p:sp>
      <p:pic>
        <p:nvPicPr>
          <p:cNvPr id="5" name="Picture 4">
            <a:extLst>
              <a:ext uri="{FF2B5EF4-FFF2-40B4-BE49-F238E27FC236}">
                <a16:creationId xmlns:a16="http://schemas.microsoft.com/office/drawing/2014/main" id="{887FF162-7626-4D54-B654-A1752BB36C45}"/>
              </a:ext>
            </a:extLst>
          </p:cNvPr>
          <p:cNvPicPr>
            <a:picLocks noChangeAspect="1"/>
          </p:cNvPicPr>
          <p:nvPr/>
        </p:nvPicPr>
        <p:blipFill rotWithShape="1">
          <a:blip r:embed="rId2"/>
          <a:srcRect l="2907" t="14285" r="11444" b="6488"/>
          <a:stretch/>
        </p:blipFill>
        <p:spPr>
          <a:xfrm>
            <a:off x="2677886" y="4463143"/>
            <a:ext cx="7130143" cy="1698172"/>
          </a:xfrm>
          <a:prstGeom prst="rect">
            <a:avLst/>
          </a:prstGeom>
        </p:spPr>
      </p:pic>
      <p:sp>
        <p:nvSpPr>
          <p:cNvPr id="4" name="Oval 3">
            <a:extLst>
              <a:ext uri="{FF2B5EF4-FFF2-40B4-BE49-F238E27FC236}">
                <a16:creationId xmlns:a16="http://schemas.microsoft.com/office/drawing/2014/main" id="{034A7CE5-36BB-40F1-A2DA-C82C7C5498AD}"/>
              </a:ext>
            </a:extLst>
          </p:cNvPr>
          <p:cNvSpPr/>
          <p:nvPr/>
        </p:nvSpPr>
        <p:spPr>
          <a:xfrm rot="1675261">
            <a:off x="3017521" y="4258720"/>
            <a:ext cx="518160" cy="8708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A0FF863E-FBB8-4473-A769-39D472B22FF7}"/>
              </a:ext>
            </a:extLst>
          </p:cNvPr>
          <p:cNvSpPr/>
          <p:nvPr/>
        </p:nvSpPr>
        <p:spPr>
          <a:xfrm rot="1675261">
            <a:off x="8223508" y="4324713"/>
            <a:ext cx="518160" cy="8708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32E52BD-3203-4C8E-BDF4-2F34D7ED8354}"/>
              </a:ext>
            </a:extLst>
          </p:cNvPr>
          <p:cNvSpPr>
            <a:spLocks noGrp="1"/>
          </p:cNvSpPr>
          <p:nvPr>
            <p:ph type="sldNum" sz="quarter" idx="12"/>
          </p:nvPr>
        </p:nvSpPr>
        <p:spPr/>
        <p:txBody>
          <a:bodyPr/>
          <a:lstStyle/>
          <a:p>
            <a:fld id="{32E2B26F-7FF4-4EE0-ADFF-65F740C1BBE6}" type="slidenum">
              <a:rPr lang="en-US" smtClean="0"/>
              <a:t>21</a:t>
            </a:fld>
            <a:endParaRPr lang="en-US"/>
          </a:p>
        </p:txBody>
      </p:sp>
    </p:spTree>
    <p:extLst>
      <p:ext uri="{BB962C8B-B14F-4D97-AF65-F5344CB8AC3E}">
        <p14:creationId xmlns:p14="http://schemas.microsoft.com/office/powerpoint/2010/main" val="159024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E9E7-F9D1-4314-9A0B-CFA964C3B047}"/>
              </a:ext>
            </a:extLst>
          </p:cNvPr>
          <p:cNvSpPr>
            <a:spLocks noGrp="1"/>
          </p:cNvSpPr>
          <p:nvPr>
            <p:ph type="title"/>
          </p:nvPr>
        </p:nvSpPr>
        <p:spPr>
          <a:xfrm>
            <a:off x="1445416" y="17412"/>
            <a:ext cx="10018713" cy="569914"/>
          </a:xfrm>
        </p:spPr>
        <p:txBody>
          <a:bodyPr>
            <a:noAutofit/>
          </a:bodyPr>
          <a:lstStyle/>
          <a:p>
            <a:pPr algn="l"/>
            <a:r>
              <a:rPr lang="en-US" dirty="0"/>
              <a:t>Losses</a:t>
            </a:r>
          </a:p>
        </p:txBody>
      </p:sp>
      <p:pic>
        <p:nvPicPr>
          <p:cNvPr id="33" name="Picture 32">
            <a:extLst>
              <a:ext uri="{FF2B5EF4-FFF2-40B4-BE49-F238E27FC236}">
                <a16:creationId xmlns:a16="http://schemas.microsoft.com/office/drawing/2014/main" id="{62BB93C2-4F10-4FDC-9F6E-9FE0C9966614}"/>
              </a:ext>
            </a:extLst>
          </p:cNvPr>
          <p:cNvPicPr>
            <a:picLocks noChangeAspect="1"/>
          </p:cNvPicPr>
          <p:nvPr/>
        </p:nvPicPr>
        <p:blipFill>
          <a:blip r:embed="rId3"/>
          <a:stretch>
            <a:fillRect/>
          </a:stretch>
        </p:blipFill>
        <p:spPr>
          <a:xfrm>
            <a:off x="2330803" y="1767980"/>
            <a:ext cx="7723785" cy="12358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5" name="Picture 34">
            <a:extLst>
              <a:ext uri="{FF2B5EF4-FFF2-40B4-BE49-F238E27FC236}">
                <a16:creationId xmlns:a16="http://schemas.microsoft.com/office/drawing/2014/main" id="{31D0A3C5-F360-48EA-BC7B-10FE794A8686}"/>
              </a:ext>
            </a:extLst>
          </p:cNvPr>
          <p:cNvPicPr>
            <a:picLocks noChangeAspect="1"/>
          </p:cNvPicPr>
          <p:nvPr/>
        </p:nvPicPr>
        <p:blipFill>
          <a:blip r:embed="rId4"/>
          <a:stretch>
            <a:fillRect/>
          </a:stretch>
        </p:blipFill>
        <p:spPr>
          <a:xfrm>
            <a:off x="2330803" y="3083312"/>
            <a:ext cx="7723785" cy="318605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7" name="Picture 36">
            <a:extLst>
              <a:ext uri="{FF2B5EF4-FFF2-40B4-BE49-F238E27FC236}">
                <a16:creationId xmlns:a16="http://schemas.microsoft.com/office/drawing/2014/main" id="{6C25E41A-E3F9-45C4-B53F-27C7477FD76E}"/>
              </a:ext>
            </a:extLst>
          </p:cNvPr>
          <p:cNvPicPr>
            <a:picLocks noChangeAspect="1"/>
          </p:cNvPicPr>
          <p:nvPr/>
        </p:nvPicPr>
        <p:blipFill>
          <a:blip r:embed="rId5"/>
          <a:stretch>
            <a:fillRect/>
          </a:stretch>
        </p:blipFill>
        <p:spPr>
          <a:xfrm>
            <a:off x="3955809" y="452649"/>
            <a:ext cx="4280381" cy="12358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Slide Number Placeholder 2">
            <a:extLst>
              <a:ext uri="{FF2B5EF4-FFF2-40B4-BE49-F238E27FC236}">
                <a16:creationId xmlns:a16="http://schemas.microsoft.com/office/drawing/2014/main" id="{15F481FD-6812-4452-AA3E-642ECEB4E246}"/>
              </a:ext>
            </a:extLst>
          </p:cNvPr>
          <p:cNvSpPr>
            <a:spLocks noGrp="1"/>
          </p:cNvSpPr>
          <p:nvPr>
            <p:ph type="sldNum" sz="quarter" idx="12"/>
          </p:nvPr>
        </p:nvSpPr>
        <p:spPr/>
        <p:txBody>
          <a:bodyPr/>
          <a:lstStyle/>
          <a:p>
            <a:fld id="{32E2B26F-7FF4-4EE0-ADFF-65F740C1BBE6}" type="slidenum">
              <a:rPr lang="en-US" smtClean="0"/>
              <a:t>22</a:t>
            </a:fld>
            <a:endParaRPr lang="en-US"/>
          </a:p>
        </p:txBody>
      </p:sp>
    </p:spTree>
    <p:extLst>
      <p:ext uri="{BB962C8B-B14F-4D97-AF65-F5344CB8AC3E}">
        <p14:creationId xmlns:p14="http://schemas.microsoft.com/office/powerpoint/2010/main" val="786485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5EA3-F9B8-4FE6-A66F-6039D9147A96}"/>
              </a:ext>
            </a:extLst>
          </p:cNvPr>
          <p:cNvSpPr>
            <a:spLocks noGrp="1"/>
          </p:cNvSpPr>
          <p:nvPr>
            <p:ph type="title"/>
          </p:nvPr>
        </p:nvSpPr>
        <p:spPr>
          <a:xfrm>
            <a:off x="1484310" y="190500"/>
            <a:ext cx="10018713" cy="1752599"/>
          </a:xfrm>
        </p:spPr>
        <p:txBody>
          <a:bodyPr/>
          <a:lstStyle/>
          <a:p>
            <a:pPr algn="l"/>
            <a:r>
              <a:rPr lang="en-US" dirty="0"/>
              <a:t>Training</a:t>
            </a:r>
          </a:p>
        </p:txBody>
      </p:sp>
      <p:pic>
        <p:nvPicPr>
          <p:cNvPr id="5" name="Picture 4">
            <a:extLst>
              <a:ext uri="{FF2B5EF4-FFF2-40B4-BE49-F238E27FC236}">
                <a16:creationId xmlns:a16="http://schemas.microsoft.com/office/drawing/2014/main" id="{17E2EEB1-744D-4F9F-A463-EEDEDD787A63}"/>
              </a:ext>
            </a:extLst>
          </p:cNvPr>
          <p:cNvPicPr>
            <a:picLocks noChangeAspect="1"/>
          </p:cNvPicPr>
          <p:nvPr/>
        </p:nvPicPr>
        <p:blipFill>
          <a:blip r:embed="rId2"/>
          <a:stretch>
            <a:fillRect/>
          </a:stretch>
        </p:blipFill>
        <p:spPr>
          <a:xfrm>
            <a:off x="2893216" y="1657350"/>
            <a:ext cx="7200900" cy="4762500"/>
          </a:xfrm>
          <a:prstGeom prst="rect">
            <a:avLst/>
          </a:prstGeom>
        </p:spPr>
      </p:pic>
      <p:sp>
        <p:nvSpPr>
          <p:cNvPr id="3" name="Slide Number Placeholder 2">
            <a:extLst>
              <a:ext uri="{FF2B5EF4-FFF2-40B4-BE49-F238E27FC236}">
                <a16:creationId xmlns:a16="http://schemas.microsoft.com/office/drawing/2014/main" id="{7E47479B-29BC-4018-9EBC-B40A15DF8400}"/>
              </a:ext>
            </a:extLst>
          </p:cNvPr>
          <p:cNvSpPr>
            <a:spLocks noGrp="1"/>
          </p:cNvSpPr>
          <p:nvPr>
            <p:ph type="sldNum" sz="quarter" idx="12"/>
          </p:nvPr>
        </p:nvSpPr>
        <p:spPr/>
        <p:txBody>
          <a:bodyPr/>
          <a:lstStyle/>
          <a:p>
            <a:fld id="{32E2B26F-7FF4-4EE0-ADFF-65F740C1BBE6}" type="slidenum">
              <a:rPr lang="en-US" smtClean="0"/>
              <a:t>23</a:t>
            </a:fld>
            <a:endParaRPr lang="en-US"/>
          </a:p>
        </p:txBody>
      </p:sp>
    </p:spTree>
    <p:extLst>
      <p:ext uri="{BB962C8B-B14F-4D97-AF65-F5344CB8AC3E}">
        <p14:creationId xmlns:p14="http://schemas.microsoft.com/office/powerpoint/2010/main" val="1871904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005C-EDAB-4205-ABCB-B4BE84C9A9A3}"/>
              </a:ext>
            </a:extLst>
          </p:cNvPr>
          <p:cNvSpPr>
            <a:spLocks noGrp="1"/>
          </p:cNvSpPr>
          <p:nvPr>
            <p:ph type="title"/>
          </p:nvPr>
        </p:nvSpPr>
        <p:spPr>
          <a:xfrm>
            <a:off x="1327592" y="0"/>
            <a:ext cx="10018713" cy="1752599"/>
          </a:xfrm>
        </p:spPr>
        <p:txBody>
          <a:bodyPr/>
          <a:lstStyle/>
          <a:p>
            <a:pPr algn="l"/>
            <a:r>
              <a:rPr lang="en-US" dirty="0"/>
              <a:t>Compare to baseline</a:t>
            </a:r>
          </a:p>
        </p:txBody>
      </p:sp>
      <p:pic>
        <p:nvPicPr>
          <p:cNvPr id="5" name="Picture 4">
            <a:extLst>
              <a:ext uri="{FF2B5EF4-FFF2-40B4-BE49-F238E27FC236}">
                <a16:creationId xmlns:a16="http://schemas.microsoft.com/office/drawing/2014/main" id="{9798ECC3-C913-4494-9059-9A613123ED9C}"/>
              </a:ext>
            </a:extLst>
          </p:cNvPr>
          <p:cNvPicPr>
            <a:picLocks noChangeAspect="1"/>
          </p:cNvPicPr>
          <p:nvPr/>
        </p:nvPicPr>
        <p:blipFill rotWithShape="1">
          <a:blip r:embed="rId2"/>
          <a:srcRect l="3355" t="997"/>
          <a:stretch/>
        </p:blipFill>
        <p:spPr>
          <a:xfrm>
            <a:off x="1568540" y="2143151"/>
            <a:ext cx="9536816" cy="3045890"/>
          </a:xfrm>
          <a:prstGeom prst="rect">
            <a:avLst/>
          </a:prstGeom>
        </p:spPr>
      </p:pic>
      <p:sp>
        <p:nvSpPr>
          <p:cNvPr id="3" name="Slide Number Placeholder 2">
            <a:extLst>
              <a:ext uri="{FF2B5EF4-FFF2-40B4-BE49-F238E27FC236}">
                <a16:creationId xmlns:a16="http://schemas.microsoft.com/office/drawing/2014/main" id="{3CBD6F30-05D9-4C8C-9D02-CF22B07FC817}"/>
              </a:ext>
            </a:extLst>
          </p:cNvPr>
          <p:cNvSpPr>
            <a:spLocks noGrp="1"/>
          </p:cNvSpPr>
          <p:nvPr>
            <p:ph type="sldNum" sz="quarter" idx="12"/>
          </p:nvPr>
        </p:nvSpPr>
        <p:spPr/>
        <p:txBody>
          <a:bodyPr/>
          <a:lstStyle/>
          <a:p>
            <a:fld id="{32E2B26F-7FF4-4EE0-ADFF-65F740C1BBE6}" type="slidenum">
              <a:rPr lang="en-US" smtClean="0"/>
              <a:t>24</a:t>
            </a:fld>
            <a:endParaRPr lang="en-US"/>
          </a:p>
        </p:txBody>
      </p:sp>
    </p:spTree>
    <p:extLst>
      <p:ext uri="{BB962C8B-B14F-4D97-AF65-F5344CB8AC3E}">
        <p14:creationId xmlns:p14="http://schemas.microsoft.com/office/powerpoint/2010/main" val="379146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EEE3-D4A0-4FFD-8259-66FF679F4E37}"/>
              </a:ext>
            </a:extLst>
          </p:cNvPr>
          <p:cNvSpPr>
            <a:spLocks noGrp="1"/>
          </p:cNvSpPr>
          <p:nvPr>
            <p:ph type="title"/>
          </p:nvPr>
        </p:nvSpPr>
        <p:spPr>
          <a:xfrm>
            <a:off x="1473160" y="0"/>
            <a:ext cx="10018713" cy="1165008"/>
          </a:xfrm>
        </p:spPr>
        <p:txBody>
          <a:bodyPr/>
          <a:lstStyle/>
          <a:p>
            <a:pPr algn="l"/>
            <a:r>
              <a:rPr lang="en-US" dirty="0"/>
              <a:t>Qualitative comparison</a:t>
            </a:r>
          </a:p>
        </p:txBody>
      </p:sp>
      <p:pic>
        <p:nvPicPr>
          <p:cNvPr id="8" name="Picture 7">
            <a:extLst>
              <a:ext uri="{FF2B5EF4-FFF2-40B4-BE49-F238E27FC236}">
                <a16:creationId xmlns:a16="http://schemas.microsoft.com/office/drawing/2014/main" id="{09673B48-17B4-4EEE-82CC-4D0803F5F090}"/>
              </a:ext>
            </a:extLst>
          </p:cNvPr>
          <p:cNvPicPr>
            <a:picLocks noChangeAspect="1"/>
          </p:cNvPicPr>
          <p:nvPr/>
        </p:nvPicPr>
        <p:blipFill rotWithShape="1">
          <a:blip r:embed="rId2"/>
          <a:srcRect l="877" r="877" b="975"/>
          <a:stretch/>
        </p:blipFill>
        <p:spPr>
          <a:xfrm>
            <a:off x="2609386" y="1003610"/>
            <a:ext cx="8315313" cy="5203587"/>
          </a:xfrm>
          <a:prstGeom prst="rect">
            <a:avLst/>
          </a:prstGeom>
        </p:spPr>
      </p:pic>
      <p:sp>
        <p:nvSpPr>
          <p:cNvPr id="3" name="Slide Number Placeholder 2">
            <a:extLst>
              <a:ext uri="{FF2B5EF4-FFF2-40B4-BE49-F238E27FC236}">
                <a16:creationId xmlns:a16="http://schemas.microsoft.com/office/drawing/2014/main" id="{3A3EE1F6-D841-444F-99FA-3D30E0334E99}"/>
              </a:ext>
            </a:extLst>
          </p:cNvPr>
          <p:cNvSpPr>
            <a:spLocks noGrp="1"/>
          </p:cNvSpPr>
          <p:nvPr>
            <p:ph type="sldNum" sz="quarter" idx="12"/>
          </p:nvPr>
        </p:nvSpPr>
        <p:spPr/>
        <p:txBody>
          <a:bodyPr/>
          <a:lstStyle/>
          <a:p>
            <a:fld id="{32E2B26F-7FF4-4EE0-ADFF-65F740C1BBE6}" type="slidenum">
              <a:rPr lang="en-US" smtClean="0"/>
              <a:t>25</a:t>
            </a:fld>
            <a:endParaRPr lang="en-US"/>
          </a:p>
        </p:txBody>
      </p:sp>
    </p:spTree>
    <p:extLst>
      <p:ext uri="{BB962C8B-B14F-4D97-AF65-F5344CB8AC3E}">
        <p14:creationId xmlns:p14="http://schemas.microsoft.com/office/powerpoint/2010/main" val="293402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4AAA-8726-4362-818E-6B764D7CF025}"/>
              </a:ext>
            </a:extLst>
          </p:cNvPr>
          <p:cNvSpPr>
            <a:spLocks noGrp="1"/>
          </p:cNvSpPr>
          <p:nvPr>
            <p:ph type="title"/>
          </p:nvPr>
        </p:nvSpPr>
        <p:spPr>
          <a:xfrm>
            <a:off x="1428555" y="0"/>
            <a:ext cx="10018713" cy="1752599"/>
          </a:xfrm>
        </p:spPr>
        <p:txBody>
          <a:bodyPr/>
          <a:lstStyle/>
          <a:p>
            <a:pPr algn="l"/>
            <a:r>
              <a:rPr lang="en-US" dirty="0"/>
              <a:t>Runtime</a:t>
            </a:r>
          </a:p>
        </p:txBody>
      </p:sp>
      <p:pic>
        <p:nvPicPr>
          <p:cNvPr id="7" name="Picture 6">
            <a:extLst>
              <a:ext uri="{FF2B5EF4-FFF2-40B4-BE49-F238E27FC236}">
                <a16:creationId xmlns:a16="http://schemas.microsoft.com/office/drawing/2014/main" id="{CB3353D1-1F51-47E7-A631-9EAD6B7E2BE7}"/>
              </a:ext>
            </a:extLst>
          </p:cNvPr>
          <p:cNvPicPr>
            <a:picLocks noChangeAspect="1"/>
          </p:cNvPicPr>
          <p:nvPr/>
        </p:nvPicPr>
        <p:blipFill>
          <a:blip r:embed="rId3"/>
          <a:stretch>
            <a:fillRect/>
          </a:stretch>
        </p:blipFill>
        <p:spPr>
          <a:xfrm>
            <a:off x="3512858" y="2049325"/>
            <a:ext cx="6324600" cy="2333625"/>
          </a:xfrm>
          <a:prstGeom prst="rect">
            <a:avLst/>
          </a:prstGeom>
        </p:spPr>
      </p:pic>
      <p:sp>
        <p:nvSpPr>
          <p:cNvPr id="3" name="Slide Number Placeholder 2">
            <a:extLst>
              <a:ext uri="{FF2B5EF4-FFF2-40B4-BE49-F238E27FC236}">
                <a16:creationId xmlns:a16="http://schemas.microsoft.com/office/drawing/2014/main" id="{B7297A09-A490-44BF-BDAF-0D3F7241C34B}"/>
              </a:ext>
            </a:extLst>
          </p:cNvPr>
          <p:cNvSpPr>
            <a:spLocks noGrp="1"/>
          </p:cNvSpPr>
          <p:nvPr>
            <p:ph type="sldNum" sz="quarter" idx="12"/>
          </p:nvPr>
        </p:nvSpPr>
        <p:spPr/>
        <p:txBody>
          <a:bodyPr/>
          <a:lstStyle/>
          <a:p>
            <a:fld id="{32E2B26F-7FF4-4EE0-ADFF-65F740C1BBE6}" type="slidenum">
              <a:rPr lang="en-US" smtClean="0"/>
              <a:t>26</a:t>
            </a:fld>
            <a:endParaRPr lang="en-US"/>
          </a:p>
        </p:txBody>
      </p:sp>
    </p:spTree>
    <p:extLst>
      <p:ext uri="{BB962C8B-B14F-4D97-AF65-F5344CB8AC3E}">
        <p14:creationId xmlns:p14="http://schemas.microsoft.com/office/powerpoint/2010/main" val="2162967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BC56-ADF4-47FB-B5C5-2A8FACB1A60B}"/>
              </a:ext>
            </a:extLst>
          </p:cNvPr>
          <p:cNvSpPr>
            <a:spLocks noGrp="1"/>
          </p:cNvSpPr>
          <p:nvPr>
            <p:ph type="title"/>
          </p:nvPr>
        </p:nvSpPr>
        <p:spPr>
          <a:xfrm>
            <a:off x="1417404" y="-161693"/>
            <a:ext cx="10018713" cy="1752599"/>
          </a:xfrm>
        </p:spPr>
        <p:txBody>
          <a:bodyPr/>
          <a:lstStyle/>
          <a:p>
            <a:pPr algn="l"/>
            <a:r>
              <a:rPr lang="en-US" dirty="0"/>
              <a:t>User study </a:t>
            </a:r>
          </a:p>
        </p:txBody>
      </p:sp>
      <p:pic>
        <p:nvPicPr>
          <p:cNvPr id="5" name="Picture 4">
            <a:extLst>
              <a:ext uri="{FF2B5EF4-FFF2-40B4-BE49-F238E27FC236}">
                <a16:creationId xmlns:a16="http://schemas.microsoft.com/office/drawing/2014/main" id="{D779FD93-8963-42FD-9F5A-D38136CCEEBB}"/>
              </a:ext>
            </a:extLst>
          </p:cNvPr>
          <p:cNvPicPr>
            <a:picLocks noChangeAspect="1"/>
          </p:cNvPicPr>
          <p:nvPr/>
        </p:nvPicPr>
        <p:blipFill>
          <a:blip r:embed="rId2"/>
          <a:stretch>
            <a:fillRect/>
          </a:stretch>
        </p:blipFill>
        <p:spPr>
          <a:xfrm>
            <a:off x="3190874" y="4118519"/>
            <a:ext cx="6286500" cy="1590675"/>
          </a:xfrm>
          <a:prstGeom prst="rect">
            <a:avLst/>
          </a:prstGeom>
        </p:spPr>
      </p:pic>
      <p:pic>
        <p:nvPicPr>
          <p:cNvPr id="7" name="Picture 6">
            <a:extLst>
              <a:ext uri="{FF2B5EF4-FFF2-40B4-BE49-F238E27FC236}">
                <a16:creationId xmlns:a16="http://schemas.microsoft.com/office/drawing/2014/main" id="{78730E12-F503-4DAA-BBDC-1F1E6059997D}"/>
              </a:ext>
            </a:extLst>
          </p:cNvPr>
          <p:cNvPicPr>
            <a:picLocks noChangeAspect="1"/>
          </p:cNvPicPr>
          <p:nvPr/>
        </p:nvPicPr>
        <p:blipFill>
          <a:blip r:embed="rId3"/>
          <a:stretch>
            <a:fillRect/>
          </a:stretch>
        </p:blipFill>
        <p:spPr>
          <a:xfrm>
            <a:off x="3190874" y="1590906"/>
            <a:ext cx="6286499" cy="2047875"/>
          </a:xfrm>
          <a:prstGeom prst="rect">
            <a:avLst/>
          </a:prstGeom>
        </p:spPr>
      </p:pic>
      <p:sp>
        <p:nvSpPr>
          <p:cNvPr id="3" name="Slide Number Placeholder 2">
            <a:extLst>
              <a:ext uri="{FF2B5EF4-FFF2-40B4-BE49-F238E27FC236}">
                <a16:creationId xmlns:a16="http://schemas.microsoft.com/office/drawing/2014/main" id="{443C7399-95E1-4EF0-A24F-0A79B714DE07}"/>
              </a:ext>
            </a:extLst>
          </p:cNvPr>
          <p:cNvSpPr>
            <a:spLocks noGrp="1"/>
          </p:cNvSpPr>
          <p:nvPr>
            <p:ph type="sldNum" sz="quarter" idx="12"/>
          </p:nvPr>
        </p:nvSpPr>
        <p:spPr/>
        <p:txBody>
          <a:bodyPr/>
          <a:lstStyle/>
          <a:p>
            <a:fld id="{32E2B26F-7FF4-4EE0-ADFF-65F740C1BBE6}" type="slidenum">
              <a:rPr lang="en-US" smtClean="0"/>
              <a:t>27</a:t>
            </a:fld>
            <a:endParaRPr lang="en-US"/>
          </a:p>
        </p:txBody>
      </p:sp>
    </p:spTree>
    <p:extLst>
      <p:ext uri="{BB962C8B-B14F-4D97-AF65-F5344CB8AC3E}">
        <p14:creationId xmlns:p14="http://schemas.microsoft.com/office/powerpoint/2010/main" val="3304324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3C97-5721-4F8E-9ABB-B59610A267A5}"/>
              </a:ext>
            </a:extLst>
          </p:cNvPr>
          <p:cNvSpPr>
            <a:spLocks noGrp="1"/>
          </p:cNvSpPr>
          <p:nvPr>
            <p:ph type="title"/>
          </p:nvPr>
        </p:nvSpPr>
        <p:spPr>
          <a:xfrm>
            <a:off x="1484310" y="190500"/>
            <a:ext cx="10018713" cy="1752599"/>
          </a:xfrm>
        </p:spPr>
        <p:txBody>
          <a:bodyPr/>
          <a:lstStyle/>
          <a:p>
            <a:pPr algn="l"/>
            <a:r>
              <a:rPr lang="en-US" dirty="0"/>
              <a:t>Conclusions</a:t>
            </a:r>
          </a:p>
        </p:txBody>
      </p:sp>
      <p:sp>
        <p:nvSpPr>
          <p:cNvPr id="3" name="Content Placeholder 2">
            <a:extLst>
              <a:ext uri="{FF2B5EF4-FFF2-40B4-BE49-F238E27FC236}">
                <a16:creationId xmlns:a16="http://schemas.microsoft.com/office/drawing/2014/main" id="{C1324643-B1D8-426A-BAFA-A07AA049B5DB}"/>
              </a:ext>
            </a:extLst>
          </p:cNvPr>
          <p:cNvSpPr>
            <a:spLocks noGrp="1"/>
          </p:cNvSpPr>
          <p:nvPr>
            <p:ph idx="1"/>
          </p:nvPr>
        </p:nvSpPr>
        <p:spPr>
          <a:xfrm>
            <a:off x="1484310" y="1538869"/>
            <a:ext cx="10503251" cy="3376034"/>
          </a:xfrm>
        </p:spPr>
        <p:txBody>
          <a:bodyPr>
            <a:normAutofit/>
          </a:bodyPr>
          <a:lstStyle/>
          <a:p>
            <a:r>
              <a:rPr lang="en-US" dirty="0">
                <a:effectLst/>
                <a:ea typeface="Calibri" panose="020F0502020204030204" pitchFamily="34" charset="0"/>
                <a:cs typeface="Arial" panose="020B0604020202020204" pitchFamily="34" charset="0"/>
              </a:rPr>
              <a:t>Significantly faster than the state of the art.</a:t>
            </a:r>
          </a:p>
          <a:p>
            <a:r>
              <a:rPr lang="en-US" dirty="0">
                <a:effectLst/>
                <a:ea typeface="Calibri" panose="020F0502020204030204" pitchFamily="34" charset="0"/>
                <a:cs typeface="Arial" panose="020B0604020202020204" pitchFamily="34" charset="0"/>
              </a:rPr>
              <a:t>Degrades gracefully even in extreme cases.</a:t>
            </a:r>
          </a:p>
          <a:p>
            <a:r>
              <a:rPr lang="en-US" dirty="0">
                <a:effectLst/>
                <a:ea typeface="Calibri" panose="020F0502020204030204" pitchFamily="34" charset="0"/>
                <a:cs typeface="Arial" panose="020B0604020202020204" pitchFamily="34" charset="0"/>
              </a:rPr>
              <a:t>Runs in real-time on a smartphone.</a:t>
            </a:r>
          </a:p>
          <a:p>
            <a:r>
              <a:rPr lang="en-US" dirty="0">
                <a:effectLst/>
                <a:ea typeface="Calibri" panose="020F0502020204030204" pitchFamily="34" charset="0"/>
                <a:cs typeface="Arial" panose="020B0604020202020204" pitchFamily="34" charset="0"/>
              </a:rPr>
              <a:t>It's fast runtime and robustness will lead to practical applications in mobile photography.</a:t>
            </a:r>
          </a:p>
          <a:p>
            <a:r>
              <a:rPr lang="en-US" dirty="0">
                <a:effectLst/>
                <a:ea typeface="Calibri" panose="020F0502020204030204" pitchFamily="34" charset="0"/>
                <a:cs typeface="Arial" panose="020B0604020202020204" pitchFamily="34" charset="0"/>
              </a:rPr>
              <a:t>Can be improved by reducing network size and figure out how to relax the photorealism constraint.</a:t>
            </a:r>
            <a:endParaRPr lang="en-US" dirty="0"/>
          </a:p>
        </p:txBody>
      </p:sp>
      <p:sp>
        <p:nvSpPr>
          <p:cNvPr id="4" name="Slide Number Placeholder 3">
            <a:extLst>
              <a:ext uri="{FF2B5EF4-FFF2-40B4-BE49-F238E27FC236}">
                <a16:creationId xmlns:a16="http://schemas.microsoft.com/office/drawing/2014/main" id="{89630F2C-D61C-4B50-809D-87CAA6979161}"/>
              </a:ext>
            </a:extLst>
          </p:cNvPr>
          <p:cNvSpPr>
            <a:spLocks noGrp="1"/>
          </p:cNvSpPr>
          <p:nvPr>
            <p:ph type="sldNum" sz="quarter" idx="12"/>
          </p:nvPr>
        </p:nvSpPr>
        <p:spPr/>
        <p:txBody>
          <a:bodyPr/>
          <a:lstStyle/>
          <a:p>
            <a:fld id="{32E2B26F-7FF4-4EE0-ADFF-65F740C1BBE6}" type="slidenum">
              <a:rPr lang="en-US" smtClean="0"/>
              <a:t>28</a:t>
            </a:fld>
            <a:endParaRPr lang="en-US"/>
          </a:p>
        </p:txBody>
      </p:sp>
    </p:spTree>
    <p:extLst>
      <p:ext uri="{BB962C8B-B14F-4D97-AF65-F5344CB8AC3E}">
        <p14:creationId xmlns:p14="http://schemas.microsoft.com/office/powerpoint/2010/main" val="221591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68E4-5ED3-4899-8EF3-7A35A54BBFED}"/>
              </a:ext>
            </a:extLst>
          </p:cNvPr>
          <p:cNvSpPr>
            <a:spLocks noGrp="1"/>
          </p:cNvSpPr>
          <p:nvPr>
            <p:ph type="title"/>
          </p:nvPr>
        </p:nvSpPr>
        <p:spPr>
          <a:xfrm>
            <a:off x="1484311" y="351263"/>
            <a:ext cx="4611689" cy="1120698"/>
          </a:xfrm>
        </p:spPr>
        <p:txBody>
          <a:bodyPr anchor="t">
            <a:normAutofit/>
          </a:bodyPr>
          <a:lstStyle/>
          <a:p>
            <a:pPr algn="l"/>
            <a:r>
              <a:rPr lang="en-US" dirty="0"/>
              <a:t>The main goals</a:t>
            </a:r>
          </a:p>
        </p:txBody>
      </p:sp>
      <p:sp>
        <p:nvSpPr>
          <p:cNvPr id="3" name="Content Placeholder 2">
            <a:extLst>
              <a:ext uri="{FF2B5EF4-FFF2-40B4-BE49-F238E27FC236}">
                <a16:creationId xmlns:a16="http://schemas.microsoft.com/office/drawing/2014/main" id="{5300EE21-2996-47B1-A91F-2ED35FC344AC}"/>
              </a:ext>
            </a:extLst>
          </p:cNvPr>
          <p:cNvSpPr>
            <a:spLocks noGrp="1"/>
          </p:cNvSpPr>
          <p:nvPr>
            <p:ph idx="1"/>
          </p:nvPr>
        </p:nvSpPr>
        <p:spPr>
          <a:xfrm>
            <a:off x="1484310" y="1312790"/>
            <a:ext cx="8254049" cy="2715143"/>
          </a:xfrm>
        </p:spPr>
        <p:txBody>
          <a:bodyPr anchor="t">
            <a:normAutofit fontScale="92500"/>
          </a:bodyPr>
          <a:lstStyle/>
          <a:p>
            <a:r>
              <a:rPr lang="en-US" sz="2600" dirty="0">
                <a:effectLst/>
                <a:ea typeface="Calibri" panose="020F0502020204030204" pitchFamily="34" charset="0"/>
                <a:cs typeface="Arial" panose="020B0604020202020204" pitchFamily="34" charset="0"/>
              </a:rPr>
              <a:t>Universal photorealistic style transfer</a:t>
            </a:r>
          </a:p>
          <a:p>
            <a:pPr marL="0" indent="0">
              <a:buNone/>
            </a:pPr>
            <a:endParaRPr lang="en-US" sz="2600" dirty="0">
              <a:effectLst/>
              <a:ea typeface="Calibri" panose="020F0502020204030204" pitchFamily="34" charset="0"/>
              <a:cs typeface="Arial" panose="020B0604020202020204" pitchFamily="34" charset="0"/>
            </a:endParaRPr>
          </a:p>
          <a:p>
            <a:r>
              <a:rPr lang="en-US" sz="2600" dirty="0">
                <a:effectLst/>
                <a:ea typeface="Calibri" panose="020F0502020204030204" pitchFamily="34" charset="0"/>
                <a:cs typeface="Arial" panose="020B0604020202020204" pitchFamily="34" charset="0"/>
              </a:rPr>
              <a:t>Inference implementation that runs at </a:t>
            </a:r>
            <a:r>
              <a:rPr lang="en-US" sz="2600" dirty="0">
                <a:effectLst/>
                <a:latin typeface="Abadi" panose="020B0604020202020204" pitchFamily="34" charset="0"/>
                <a:ea typeface="Calibri" panose="020F0502020204030204" pitchFamily="34" charset="0"/>
                <a:cs typeface="Arial" panose="020B0604020202020204" pitchFamily="34" charset="0"/>
              </a:rPr>
              <a:t>4</a:t>
            </a:r>
            <a:r>
              <a:rPr lang="en-US" sz="2600" dirty="0">
                <a:effectLst/>
                <a:ea typeface="Calibri" panose="020F0502020204030204" pitchFamily="34" charset="0"/>
                <a:cs typeface="Arial" panose="020B0604020202020204" pitchFamily="34" charset="0"/>
              </a:rPr>
              <a:t>K on a mobile phone.</a:t>
            </a:r>
          </a:p>
          <a:p>
            <a:pPr marL="0" indent="0">
              <a:buNone/>
            </a:pPr>
            <a:endParaRPr lang="en-US" sz="2600" dirty="0">
              <a:effectLst/>
              <a:ea typeface="Calibri" panose="020F0502020204030204" pitchFamily="34" charset="0"/>
              <a:cs typeface="Arial" panose="020B0604020202020204" pitchFamily="34" charset="0"/>
            </a:endParaRPr>
          </a:p>
          <a:p>
            <a:r>
              <a:rPr lang="en-US" sz="2600" dirty="0">
                <a:effectLst/>
                <a:ea typeface="Calibri" panose="020F0502020204030204" pitchFamily="34" charset="0"/>
                <a:cs typeface="Arial" panose="020B0604020202020204" pitchFamily="34" charset="0"/>
              </a:rPr>
              <a:t>Inference implementation that runs </a:t>
            </a:r>
            <a:r>
              <a:rPr lang="en-US" sz="2600" dirty="0">
                <a:ea typeface="Calibri" panose="020F0502020204030204" pitchFamily="34" charset="0"/>
                <a:cs typeface="Arial" panose="020B0604020202020204" pitchFamily="34" charset="0"/>
              </a:rPr>
              <a:t>In real time.</a:t>
            </a:r>
            <a:endParaRPr lang="en-US" sz="2600" dirty="0">
              <a:effectLst/>
              <a:ea typeface="Calibri" panose="020F0502020204030204" pitchFamily="34" charset="0"/>
              <a:cs typeface="Arial" panose="020B0604020202020204" pitchFamily="34" charset="0"/>
            </a:endParaRPr>
          </a:p>
          <a:p>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758E0751-5A0D-451E-9CDC-8EE705BEA618}"/>
              </a:ext>
            </a:extLst>
          </p:cNvPr>
          <p:cNvPicPr>
            <a:picLocks noChangeAspect="1"/>
          </p:cNvPicPr>
          <p:nvPr/>
        </p:nvPicPr>
        <p:blipFill>
          <a:blip r:embed="rId3"/>
          <a:stretch>
            <a:fillRect/>
          </a:stretch>
        </p:blipFill>
        <p:spPr>
          <a:xfrm>
            <a:off x="4707827" y="4563242"/>
            <a:ext cx="7164131" cy="166566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Slide Number Placeholder 3">
            <a:extLst>
              <a:ext uri="{FF2B5EF4-FFF2-40B4-BE49-F238E27FC236}">
                <a16:creationId xmlns:a16="http://schemas.microsoft.com/office/drawing/2014/main" id="{8AF19642-67A7-4B6D-B9D0-E75B66F92BFC}"/>
              </a:ext>
            </a:extLst>
          </p:cNvPr>
          <p:cNvSpPr>
            <a:spLocks noGrp="1"/>
          </p:cNvSpPr>
          <p:nvPr>
            <p:ph type="sldNum" sz="quarter" idx="12"/>
          </p:nvPr>
        </p:nvSpPr>
        <p:spPr/>
        <p:txBody>
          <a:bodyPr/>
          <a:lstStyle/>
          <a:p>
            <a:fld id="{32E2B26F-7FF4-4EE0-ADFF-65F740C1BBE6}" type="slidenum">
              <a:rPr lang="en-US" smtClean="0"/>
              <a:t>3</a:t>
            </a:fld>
            <a:endParaRPr lang="en-US"/>
          </a:p>
        </p:txBody>
      </p:sp>
    </p:spTree>
    <p:extLst>
      <p:ext uri="{BB962C8B-B14F-4D97-AF65-F5344CB8AC3E}">
        <p14:creationId xmlns:p14="http://schemas.microsoft.com/office/powerpoint/2010/main" val="322592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7732B-0565-4D0F-B96F-F6DD31A3ECA9}"/>
              </a:ext>
            </a:extLst>
          </p:cNvPr>
          <p:cNvSpPr>
            <a:spLocks noGrp="1"/>
          </p:cNvSpPr>
          <p:nvPr>
            <p:ph type="title"/>
          </p:nvPr>
        </p:nvSpPr>
        <p:spPr>
          <a:xfrm>
            <a:off x="-816928" y="190500"/>
            <a:ext cx="5747778" cy="1752599"/>
          </a:xfrm>
        </p:spPr>
        <p:txBody>
          <a:bodyPr>
            <a:normAutofit/>
          </a:bodyPr>
          <a:lstStyle/>
          <a:p>
            <a:r>
              <a:rPr lang="en-US" dirty="0"/>
              <a:t>CNN</a:t>
            </a:r>
          </a:p>
        </p:txBody>
      </p:sp>
      <p:sp>
        <p:nvSpPr>
          <p:cNvPr id="3" name="Content Placeholder 2">
            <a:extLst>
              <a:ext uri="{FF2B5EF4-FFF2-40B4-BE49-F238E27FC236}">
                <a16:creationId xmlns:a16="http://schemas.microsoft.com/office/drawing/2014/main" id="{13FF7D6B-B751-4330-8295-50706290408F}"/>
              </a:ext>
            </a:extLst>
          </p:cNvPr>
          <p:cNvSpPr>
            <a:spLocks noGrp="1"/>
          </p:cNvSpPr>
          <p:nvPr>
            <p:ph idx="1"/>
          </p:nvPr>
        </p:nvSpPr>
        <p:spPr>
          <a:xfrm>
            <a:off x="1513374" y="1790701"/>
            <a:ext cx="5747778" cy="3124201"/>
          </a:xfrm>
        </p:spPr>
        <p:txBody>
          <a:bodyPr>
            <a:normAutofit/>
          </a:bodyPr>
          <a:lstStyle/>
          <a:p>
            <a:pPr marL="0" indent="0">
              <a:lnSpc>
                <a:spcPct val="90000"/>
              </a:lnSpc>
              <a:buNone/>
            </a:pPr>
            <a:r>
              <a:rPr lang="en-US" u="sng" dirty="0"/>
              <a:t>Convolutional Neural Network</a:t>
            </a:r>
          </a:p>
          <a:p>
            <a:pPr marL="0" indent="0">
              <a:lnSpc>
                <a:spcPct val="90000"/>
              </a:lnSpc>
              <a:buNone/>
            </a:pPr>
            <a:r>
              <a:rPr lang="en-US" dirty="0">
                <a:cs typeface="Arial" panose="020B0604020202020204" pitchFamily="34" charset="0"/>
              </a:rPr>
              <a:t>A network that employs a mathematical operation called convolution. Convolution is a specialized kind of linear operation. Convolutional networks are simply neural networks that use convolution in place of general matrix multiplication in at least one of their layers.</a:t>
            </a:r>
            <a:endParaRPr lang="he-IL" dirty="0">
              <a:cs typeface="Arial" panose="020B0604020202020204" pitchFamily="34" charset="0"/>
            </a:endParaRPr>
          </a:p>
          <a:p>
            <a:pPr marL="0" indent="0">
              <a:lnSpc>
                <a:spcPct val="90000"/>
              </a:lnSpc>
              <a:buNone/>
            </a:pPr>
            <a:endParaRPr lang="en-US" u="sng" dirty="0"/>
          </a:p>
        </p:txBody>
      </p:sp>
      <p:pic>
        <p:nvPicPr>
          <p:cNvPr id="5" name="Picture 4">
            <a:extLst>
              <a:ext uri="{FF2B5EF4-FFF2-40B4-BE49-F238E27FC236}">
                <a16:creationId xmlns:a16="http://schemas.microsoft.com/office/drawing/2014/main" id="{03F49A05-A692-4A13-9B9F-C0DFEA7A9486}"/>
              </a:ext>
            </a:extLst>
          </p:cNvPr>
          <p:cNvPicPr>
            <a:picLocks noChangeAspect="1"/>
          </p:cNvPicPr>
          <p:nvPr/>
        </p:nvPicPr>
        <p:blipFill>
          <a:blip r:embed="rId3"/>
          <a:stretch>
            <a:fillRect/>
          </a:stretch>
        </p:blipFill>
        <p:spPr>
          <a:xfrm>
            <a:off x="7552943" y="790424"/>
            <a:ext cx="3950079" cy="22297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026" name="Picture 2">
            <a:extLst>
              <a:ext uri="{FF2B5EF4-FFF2-40B4-BE49-F238E27FC236}">
                <a16:creationId xmlns:a16="http://schemas.microsoft.com/office/drawing/2014/main" id="{A0A1C48D-E232-4127-A3E4-804FA3A75A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01"/>
          <a:stretch/>
        </p:blipFill>
        <p:spPr bwMode="auto">
          <a:xfrm>
            <a:off x="7135688" y="3703320"/>
            <a:ext cx="4918877" cy="1859280"/>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11EF1F-387B-4A4C-B901-FA869B24291F}"/>
              </a:ext>
            </a:extLst>
          </p:cNvPr>
          <p:cNvSpPr>
            <a:spLocks noGrp="1"/>
          </p:cNvSpPr>
          <p:nvPr>
            <p:ph type="sldNum" sz="quarter" idx="12"/>
          </p:nvPr>
        </p:nvSpPr>
        <p:spPr/>
        <p:txBody>
          <a:bodyPr/>
          <a:lstStyle/>
          <a:p>
            <a:fld id="{32E2B26F-7FF4-4EE0-ADFF-65F740C1BBE6}" type="slidenum">
              <a:rPr lang="en-US" smtClean="0"/>
              <a:t>4</a:t>
            </a:fld>
            <a:endParaRPr lang="en-US"/>
          </a:p>
        </p:txBody>
      </p:sp>
    </p:spTree>
    <p:extLst>
      <p:ext uri="{BB962C8B-B14F-4D97-AF65-F5344CB8AC3E}">
        <p14:creationId xmlns:p14="http://schemas.microsoft.com/office/powerpoint/2010/main" val="424006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6E2E-7329-44BC-9959-1A8730AD9217}"/>
              </a:ext>
            </a:extLst>
          </p:cNvPr>
          <p:cNvSpPr>
            <a:spLocks noGrp="1"/>
          </p:cNvSpPr>
          <p:nvPr>
            <p:ph type="title"/>
          </p:nvPr>
        </p:nvSpPr>
        <p:spPr>
          <a:xfrm>
            <a:off x="1484311" y="338138"/>
            <a:ext cx="10018713" cy="1752599"/>
          </a:xfrm>
        </p:spPr>
        <p:txBody>
          <a:bodyPr/>
          <a:lstStyle/>
          <a:p>
            <a:pPr algn="l"/>
            <a:r>
              <a:rPr lang="en-US" dirty="0"/>
              <a:t>CNN Architecture</a:t>
            </a:r>
          </a:p>
        </p:txBody>
      </p:sp>
      <p:pic>
        <p:nvPicPr>
          <p:cNvPr id="5" name="Picture 4">
            <a:extLst>
              <a:ext uri="{FF2B5EF4-FFF2-40B4-BE49-F238E27FC236}">
                <a16:creationId xmlns:a16="http://schemas.microsoft.com/office/drawing/2014/main" id="{53A04703-E3BE-4176-A27A-D17C2DE7641C}"/>
              </a:ext>
            </a:extLst>
          </p:cNvPr>
          <p:cNvPicPr>
            <a:picLocks noChangeAspect="1"/>
          </p:cNvPicPr>
          <p:nvPr/>
        </p:nvPicPr>
        <p:blipFill>
          <a:blip r:embed="rId2"/>
          <a:stretch>
            <a:fillRect/>
          </a:stretch>
        </p:blipFill>
        <p:spPr>
          <a:xfrm>
            <a:off x="1935480" y="2320416"/>
            <a:ext cx="8772210" cy="3323146"/>
          </a:xfrm>
          <a:prstGeom prst="rect">
            <a:avLst/>
          </a:prstGeom>
        </p:spPr>
      </p:pic>
      <p:sp>
        <p:nvSpPr>
          <p:cNvPr id="3" name="Slide Number Placeholder 2">
            <a:extLst>
              <a:ext uri="{FF2B5EF4-FFF2-40B4-BE49-F238E27FC236}">
                <a16:creationId xmlns:a16="http://schemas.microsoft.com/office/drawing/2014/main" id="{1A82A71C-B544-4195-ADD4-C2FEFD0978D4}"/>
              </a:ext>
            </a:extLst>
          </p:cNvPr>
          <p:cNvSpPr>
            <a:spLocks noGrp="1"/>
          </p:cNvSpPr>
          <p:nvPr>
            <p:ph type="sldNum" sz="quarter" idx="12"/>
          </p:nvPr>
        </p:nvSpPr>
        <p:spPr/>
        <p:txBody>
          <a:bodyPr/>
          <a:lstStyle/>
          <a:p>
            <a:fld id="{32E2B26F-7FF4-4EE0-ADFF-65F740C1BBE6}" type="slidenum">
              <a:rPr lang="en-US" smtClean="0"/>
              <a:t>5</a:t>
            </a:fld>
            <a:endParaRPr lang="en-US"/>
          </a:p>
        </p:txBody>
      </p:sp>
    </p:spTree>
    <p:extLst>
      <p:ext uri="{BB962C8B-B14F-4D97-AF65-F5344CB8AC3E}">
        <p14:creationId xmlns:p14="http://schemas.microsoft.com/office/powerpoint/2010/main" val="369965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2"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3"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4"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5"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6"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7"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BC4EA9A-D1BC-4370-8BC8-5E34CB4DB3DA}"/>
              </a:ext>
            </a:extLst>
          </p:cNvPr>
          <p:cNvSpPr>
            <a:spLocks noGrp="1"/>
          </p:cNvSpPr>
          <p:nvPr>
            <p:ph type="title"/>
          </p:nvPr>
        </p:nvSpPr>
        <p:spPr>
          <a:xfrm>
            <a:off x="1484314" y="145777"/>
            <a:ext cx="3132425" cy="1752599"/>
          </a:xfrm>
        </p:spPr>
        <p:txBody>
          <a:bodyPr>
            <a:normAutofit/>
          </a:bodyPr>
          <a:lstStyle/>
          <a:p>
            <a:r>
              <a:rPr lang="en-US" dirty="0"/>
              <a:t>Convolutional layer</a:t>
            </a:r>
          </a:p>
        </p:txBody>
      </p:sp>
      <p:sp>
        <p:nvSpPr>
          <p:cNvPr id="3" name="Content Placeholder 2">
            <a:extLst>
              <a:ext uri="{FF2B5EF4-FFF2-40B4-BE49-F238E27FC236}">
                <a16:creationId xmlns:a16="http://schemas.microsoft.com/office/drawing/2014/main" id="{FFA7A9D2-6448-4543-9F07-3DFD0BA3AC26}"/>
              </a:ext>
            </a:extLst>
          </p:cNvPr>
          <p:cNvSpPr>
            <a:spLocks noGrp="1"/>
          </p:cNvSpPr>
          <p:nvPr>
            <p:ph idx="1"/>
          </p:nvPr>
        </p:nvSpPr>
        <p:spPr>
          <a:xfrm>
            <a:off x="1588452" y="2205037"/>
            <a:ext cx="2812387" cy="3997643"/>
          </a:xfrm>
        </p:spPr>
        <p:txBody>
          <a:bodyPr>
            <a:normAutofit fontScale="92500" lnSpcReduction="10000"/>
          </a:bodyPr>
          <a:lstStyle/>
          <a:p>
            <a:r>
              <a:rPr lang="en-US" altLang="he-IL" sz="2600" dirty="0"/>
              <a:t>A CNN is a neural network with some convolutional layers(and some other layers). </a:t>
            </a:r>
          </a:p>
          <a:p>
            <a:r>
              <a:rPr lang="en-US" altLang="he-IL" sz="2600" dirty="0"/>
              <a:t>A convolutional layer has several filters that does convolutional operation. </a:t>
            </a:r>
          </a:p>
          <a:p>
            <a:pPr marL="0" indent="0">
              <a:buNone/>
            </a:pPr>
            <a:endParaRPr lang="en-US" sz="1800" dirty="0"/>
          </a:p>
        </p:txBody>
      </p:sp>
      <p:sp>
        <p:nvSpPr>
          <p:cNvPr id="79"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for post">
            <a:extLst>
              <a:ext uri="{FF2B5EF4-FFF2-40B4-BE49-F238E27FC236}">
                <a16:creationId xmlns:a16="http://schemas.microsoft.com/office/drawing/2014/main" id="{5D062335-D2C5-4ADE-BC7D-C7C2803064D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4941202" y="1022077"/>
            <a:ext cx="6237359" cy="452608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C904BC4-9B43-4A50-8C9C-5F24603EC3F3}"/>
              </a:ext>
            </a:extLst>
          </p:cNvPr>
          <p:cNvSpPr>
            <a:spLocks noGrp="1"/>
          </p:cNvSpPr>
          <p:nvPr>
            <p:ph type="sldNum" sz="quarter" idx="12"/>
          </p:nvPr>
        </p:nvSpPr>
        <p:spPr/>
        <p:txBody>
          <a:bodyPr/>
          <a:lstStyle/>
          <a:p>
            <a:fld id="{32E2B26F-7FF4-4EE0-ADFF-65F740C1BBE6}" type="slidenum">
              <a:rPr lang="en-US" smtClean="0"/>
              <a:t>6</a:t>
            </a:fld>
            <a:endParaRPr lang="en-US"/>
          </a:p>
        </p:txBody>
      </p:sp>
    </p:spTree>
    <p:extLst>
      <p:ext uri="{BB962C8B-B14F-4D97-AF65-F5344CB8AC3E}">
        <p14:creationId xmlns:p14="http://schemas.microsoft.com/office/powerpoint/2010/main" val="391007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CF6A-2C1E-4B17-9F70-54CC60D22F13}"/>
              </a:ext>
            </a:extLst>
          </p:cNvPr>
          <p:cNvSpPr>
            <a:spLocks noGrp="1"/>
          </p:cNvSpPr>
          <p:nvPr>
            <p:ph type="title"/>
          </p:nvPr>
        </p:nvSpPr>
        <p:spPr>
          <a:xfrm>
            <a:off x="1352231" y="0"/>
            <a:ext cx="10018713" cy="1752599"/>
          </a:xfrm>
        </p:spPr>
        <p:txBody>
          <a:bodyPr/>
          <a:lstStyle/>
          <a:p>
            <a:pPr algn="l"/>
            <a:r>
              <a:rPr lang="en-US" dirty="0"/>
              <a:t>Motivation behind convolution</a:t>
            </a:r>
          </a:p>
        </p:txBody>
      </p:sp>
      <p:sp>
        <p:nvSpPr>
          <p:cNvPr id="3" name="Content Placeholder 2">
            <a:extLst>
              <a:ext uri="{FF2B5EF4-FFF2-40B4-BE49-F238E27FC236}">
                <a16:creationId xmlns:a16="http://schemas.microsoft.com/office/drawing/2014/main" id="{D380BD61-23EA-4C57-9D64-6D2CCF90AB36}"/>
              </a:ext>
            </a:extLst>
          </p:cNvPr>
          <p:cNvSpPr>
            <a:spLocks noGrp="1"/>
          </p:cNvSpPr>
          <p:nvPr>
            <p:ph idx="1"/>
          </p:nvPr>
        </p:nvSpPr>
        <p:spPr>
          <a:xfrm>
            <a:off x="1352230" y="876299"/>
            <a:ext cx="10018713" cy="3124201"/>
          </a:xfrm>
        </p:spPr>
        <p:txBody>
          <a:bodyPr/>
          <a:lstStyle/>
          <a:p>
            <a:r>
              <a:rPr lang="en-US" dirty="0"/>
              <a:t>Convolution leverages three important ideas that motivated computer vision researchers: sparse interaction, parameter sharing, and equivariant representation. Let’s describe each one of them in detail.</a:t>
            </a:r>
          </a:p>
        </p:txBody>
      </p:sp>
      <p:sp>
        <p:nvSpPr>
          <p:cNvPr id="4" name="Slide Number Placeholder 3">
            <a:extLst>
              <a:ext uri="{FF2B5EF4-FFF2-40B4-BE49-F238E27FC236}">
                <a16:creationId xmlns:a16="http://schemas.microsoft.com/office/drawing/2014/main" id="{45AABDE2-B488-4EC0-A563-CEEB1CBE3F9E}"/>
              </a:ext>
            </a:extLst>
          </p:cNvPr>
          <p:cNvSpPr>
            <a:spLocks noGrp="1"/>
          </p:cNvSpPr>
          <p:nvPr>
            <p:ph type="sldNum" sz="quarter" idx="12"/>
          </p:nvPr>
        </p:nvSpPr>
        <p:spPr/>
        <p:txBody>
          <a:bodyPr/>
          <a:lstStyle/>
          <a:p>
            <a:fld id="{32E2B26F-7FF4-4EE0-ADFF-65F740C1BBE6}" type="slidenum">
              <a:rPr lang="en-US" smtClean="0"/>
              <a:t>7</a:t>
            </a:fld>
            <a:endParaRPr lang="en-US"/>
          </a:p>
        </p:txBody>
      </p:sp>
    </p:spTree>
    <p:extLst>
      <p:ext uri="{BB962C8B-B14F-4D97-AF65-F5344CB8AC3E}">
        <p14:creationId xmlns:p14="http://schemas.microsoft.com/office/powerpoint/2010/main" val="370766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3922A-21B3-4BCD-BBD4-E621BFB00F95}"/>
              </a:ext>
            </a:extLst>
          </p:cNvPr>
          <p:cNvSpPr>
            <a:spLocks noGrp="1"/>
          </p:cNvSpPr>
          <p:nvPr>
            <p:ph type="title"/>
          </p:nvPr>
        </p:nvSpPr>
        <p:spPr>
          <a:xfrm>
            <a:off x="1371600" y="302871"/>
            <a:ext cx="3048000" cy="1752599"/>
          </a:xfrm>
        </p:spPr>
        <p:txBody>
          <a:bodyPr/>
          <a:lstStyle/>
          <a:p>
            <a:r>
              <a:rPr lang="en-US" dirty="0"/>
              <a:t>Pooling layer</a:t>
            </a:r>
          </a:p>
        </p:txBody>
      </p:sp>
      <p:pic>
        <p:nvPicPr>
          <p:cNvPr id="6" name="Picture 5">
            <a:extLst>
              <a:ext uri="{FF2B5EF4-FFF2-40B4-BE49-F238E27FC236}">
                <a16:creationId xmlns:a16="http://schemas.microsoft.com/office/drawing/2014/main" id="{01257147-C48D-4D54-8483-0CBC3E10B18D}"/>
              </a:ext>
            </a:extLst>
          </p:cNvPr>
          <p:cNvPicPr>
            <a:picLocks noChangeAspect="1"/>
          </p:cNvPicPr>
          <p:nvPr/>
        </p:nvPicPr>
        <p:blipFill>
          <a:blip r:embed="rId2"/>
          <a:stretch>
            <a:fillRect/>
          </a:stretch>
        </p:blipFill>
        <p:spPr>
          <a:xfrm>
            <a:off x="2209800" y="2055470"/>
            <a:ext cx="7772400" cy="4000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3294A70B-6339-490A-99B7-E87C309D4FB1}"/>
              </a:ext>
            </a:extLst>
          </p:cNvPr>
          <p:cNvSpPr>
            <a:spLocks noGrp="1"/>
          </p:cNvSpPr>
          <p:nvPr>
            <p:ph type="sldNum" sz="quarter" idx="12"/>
          </p:nvPr>
        </p:nvSpPr>
        <p:spPr/>
        <p:txBody>
          <a:bodyPr/>
          <a:lstStyle/>
          <a:p>
            <a:fld id="{32E2B26F-7FF4-4EE0-ADFF-65F740C1BBE6}" type="slidenum">
              <a:rPr lang="en-US" smtClean="0"/>
              <a:t>8</a:t>
            </a:fld>
            <a:endParaRPr lang="en-US"/>
          </a:p>
        </p:txBody>
      </p:sp>
    </p:spTree>
    <p:extLst>
      <p:ext uri="{BB962C8B-B14F-4D97-AF65-F5344CB8AC3E}">
        <p14:creationId xmlns:p14="http://schemas.microsoft.com/office/powerpoint/2010/main" val="183536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39">
            <a:extLst>
              <a:ext uri="{FF2B5EF4-FFF2-40B4-BE49-F238E27FC236}">
                <a16:creationId xmlns:a16="http://schemas.microsoft.com/office/drawing/2014/main" id="{857D1694-CA4E-4039-B76E-6291AE362B19}"/>
              </a:ext>
            </a:extLst>
          </p:cNvPr>
          <p:cNvSpPr>
            <a:spLocks noChangeArrowheads="1"/>
          </p:cNvSpPr>
          <p:nvPr/>
        </p:nvSpPr>
        <p:spPr bwMode="auto">
          <a:xfrm>
            <a:off x="6780849" y="228346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a:solidFill>
                <a:schemeClr val="dk1"/>
              </a:solidFill>
            </a:endParaRPr>
          </a:p>
        </p:txBody>
      </p:sp>
      <p:sp>
        <p:nvSpPr>
          <p:cNvPr id="13" name="矩形 40">
            <a:extLst>
              <a:ext uri="{FF2B5EF4-FFF2-40B4-BE49-F238E27FC236}">
                <a16:creationId xmlns:a16="http://schemas.microsoft.com/office/drawing/2014/main" id="{59E26C29-D444-48A5-AEFD-03DCFF20FBBD}"/>
              </a:ext>
            </a:extLst>
          </p:cNvPr>
          <p:cNvSpPr>
            <a:spLocks noChangeArrowheads="1"/>
          </p:cNvSpPr>
          <p:nvPr/>
        </p:nvSpPr>
        <p:spPr bwMode="auto">
          <a:xfrm>
            <a:off x="6849110" y="30010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sp>
        <p:nvSpPr>
          <p:cNvPr id="14" name="矩形 41">
            <a:extLst>
              <a:ext uri="{FF2B5EF4-FFF2-40B4-BE49-F238E27FC236}">
                <a16:creationId xmlns:a16="http://schemas.microsoft.com/office/drawing/2014/main" id="{E30DAD7E-AC81-4849-A6A8-9A9E20BF7B46}"/>
              </a:ext>
            </a:extLst>
          </p:cNvPr>
          <p:cNvSpPr>
            <a:spLocks noChangeArrowheads="1"/>
          </p:cNvSpPr>
          <p:nvPr/>
        </p:nvSpPr>
        <p:spPr bwMode="auto">
          <a:xfrm>
            <a:off x="6855460" y="24295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graphicFrame>
        <p:nvGraphicFramePr>
          <p:cNvPr id="28769" name="Object 12">
            <a:extLst>
              <a:ext uri="{FF2B5EF4-FFF2-40B4-BE49-F238E27FC236}">
                <a16:creationId xmlns:a16="http://schemas.microsoft.com/office/drawing/2014/main" id="{E4D3CD9B-029E-449B-86A8-2B34363BAE68}"/>
              </a:ext>
            </a:extLst>
          </p:cNvPr>
          <p:cNvGraphicFramePr>
            <a:graphicFrameLocks noChangeAspect="1"/>
          </p:cNvGraphicFramePr>
          <p:nvPr>
            <p:extLst>
              <p:ext uri="{D42A27DB-BD31-4B8C-83A1-F6EECF244321}">
                <p14:modId xmlns:p14="http://schemas.microsoft.com/office/powerpoint/2010/main" val="3257095787"/>
              </p:ext>
            </p:extLst>
          </p:nvPr>
        </p:nvGraphicFramePr>
        <p:xfrm>
          <a:off x="6868160" y="2334261"/>
          <a:ext cx="325438" cy="461963"/>
        </p:xfrm>
        <a:graphic>
          <a:graphicData uri="http://schemas.openxmlformats.org/presentationml/2006/ole">
            <mc:AlternateContent xmlns:mc="http://schemas.openxmlformats.org/markup-compatibility/2006">
              <mc:Choice xmlns:v="urn:schemas-microsoft-com:vml" Requires="v">
                <p:oleObj name="方程式" r:id="rId2" imgW="3505200" imgH="4978400" progId="Equation.3">
                  <p:embed/>
                </p:oleObj>
              </mc:Choice>
              <mc:Fallback>
                <p:oleObj name="方程式" r:id="rId2" imgW="3505200" imgH="4978400" progId="Equation.3">
                  <p:embed/>
                  <p:pic>
                    <p:nvPicPr>
                      <p:cNvPr id="28769" name="Object 12">
                        <a:extLst>
                          <a:ext uri="{FF2B5EF4-FFF2-40B4-BE49-F238E27FC236}">
                            <a16:creationId xmlns:a16="http://schemas.microsoft.com/office/drawing/2014/main" id="{E4D3CD9B-029E-449B-86A8-2B34363BA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160" y="2334261"/>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770" name="Object 12">
            <a:extLst>
              <a:ext uri="{FF2B5EF4-FFF2-40B4-BE49-F238E27FC236}">
                <a16:creationId xmlns:a16="http://schemas.microsoft.com/office/drawing/2014/main" id="{840FB579-5450-4360-BD92-C3220AF7167D}"/>
              </a:ext>
            </a:extLst>
          </p:cNvPr>
          <p:cNvGraphicFramePr>
            <a:graphicFrameLocks noChangeAspect="1"/>
          </p:cNvGraphicFramePr>
          <p:nvPr>
            <p:extLst>
              <p:ext uri="{D42A27DB-BD31-4B8C-83A1-F6EECF244321}">
                <p14:modId xmlns:p14="http://schemas.microsoft.com/office/powerpoint/2010/main" val="2317803338"/>
              </p:ext>
            </p:extLst>
          </p:nvPr>
        </p:nvGraphicFramePr>
        <p:xfrm>
          <a:off x="6872924" y="2918461"/>
          <a:ext cx="352425" cy="461963"/>
        </p:xfrm>
        <a:graphic>
          <a:graphicData uri="http://schemas.openxmlformats.org/presentationml/2006/ole">
            <mc:AlternateContent xmlns:mc="http://schemas.openxmlformats.org/markup-compatibility/2006">
              <mc:Choice xmlns:v="urn:schemas-microsoft-com:vml" Requires="v">
                <p:oleObj name="方程式" r:id="rId4" imgW="3797300" imgH="4978400" progId="Equation.3">
                  <p:embed/>
                </p:oleObj>
              </mc:Choice>
              <mc:Fallback>
                <p:oleObj name="方程式" r:id="rId4" imgW="3797300" imgH="4978400" progId="Equation.3">
                  <p:embed/>
                  <p:pic>
                    <p:nvPicPr>
                      <p:cNvPr id="28770" name="Object 12">
                        <a:extLst>
                          <a:ext uri="{FF2B5EF4-FFF2-40B4-BE49-F238E27FC236}">
                            <a16:creationId xmlns:a16="http://schemas.microsoft.com/office/drawing/2014/main" id="{840FB579-5450-4360-BD92-C3220AF71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2924" y="2918461"/>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a:extLst>
              <a:ext uri="{FF2B5EF4-FFF2-40B4-BE49-F238E27FC236}">
                <a16:creationId xmlns:a16="http://schemas.microsoft.com/office/drawing/2014/main" id="{86A83062-98DC-4D1C-96E5-FE04B00D9E10}"/>
              </a:ext>
            </a:extLst>
          </p:cNvPr>
          <p:cNvSpPr>
            <a:spLocks noChangeArrowheads="1"/>
          </p:cNvSpPr>
          <p:nvPr/>
        </p:nvSpPr>
        <p:spPr bwMode="auto">
          <a:xfrm>
            <a:off x="8335011" y="2254886"/>
            <a:ext cx="746125" cy="2676525"/>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a:solidFill>
                <a:schemeClr val="dk1"/>
              </a:solidFill>
            </a:endParaRPr>
          </a:p>
        </p:txBody>
      </p:sp>
      <p:sp>
        <p:nvSpPr>
          <p:cNvPr id="18" name="橢圓 45">
            <a:extLst>
              <a:ext uri="{FF2B5EF4-FFF2-40B4-BE49-F238E27FC236}">
                <a16:creationId xmlns:a16="http://schemas.microsoft.com/office/drawing/2014/main" id="{65E28261-326A-4753-A4BB-8BEB1DB0D9A3}"/>
              </a:ext>
            </a:extLst>
          </p:cNvPr>
          <p:cNvSpPr>
            <a:spLocks noChangeArrowheads="1"/>
          </p:cNvSpPr>
          <p:nvPr/>
        </p:nvSpPr>
        <p:spPr bwMode="auto">
          <a:xfrm>
            <a:off x="8442961" y="2270761"/>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sp>
        <p:nvSpPr>
          <p:cNvPr id="19" name="橢圓 46">
            <a:extLst>
              <a:ext uri="{FF2B5EF4-FFF2-40B4-BE49-F238E27FC236}">
                <a16:creationId xmlns:a16="http://schemas.microsoft.com/office/drawing/2014/main" id="{68C651A4-D536-46B0-857D-6D61CD286C3F}"/>
              </a:ext>
            </a:extLst>
          </p:cNvPr>
          <p:cNvSpPr>
            <a:spLocks noChangeArrowheads="1"/>
          </p:cNvSpPr>
          <p:nvPr/>
        </p:nvSpPr>
        <p:spPr bwMode="auto">
          <a:xfrm>
            <a:off x="8435024" y="304546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sp>
        <p:nvSpPr>
          <p:cNvPr id="20" name="橢圓 47">
            <a:extLst>
              <a:ext uri="{FF2B5EF4-FFF2-40B4-BE49-F238E27FC236}">
                <a16:creationId xmlns:a16="http://schemas.microsoft.com/office/drawing/2014/main" id="{6DEB032B-221C-4C6C-80B4-AACA0ED417BD}"/>
              </a:ext>
            </a:extLst>
          </p:cNvPr>
          <p:cNvSpPr>
            <a:spLocks noChangeArrowheads="1"/>
          </p:cNvSpPr>
          <p:nvPr/>
        </p:nvSpPr>
        <p:spPr bwMode="auto">
          <a:xfrm>
            <a:off x="8422324" y="4272599"/>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sp>
        <p:nvSpPr>
          <p:cNvPr id="28775" name="文字方塊 48">
            <a:extLst>
              <a:ext uri="{FF2B5EF4-FFF2-40B4-BE49-F238E27FC236}">
                <a16:creationId xmlns:a16="http://schemas.microsoft.com/office/drawing/2014/main" id="{26182C03-72EE-4578-8241-F2BB566A9A28}"/>
              </a:ext>
            </a:extLst>
          </p:cNvPr>
          <p:cNvSpPr txBox="1">
            <a:spLocks noChangeArrowheads="1"/>
          </p:cNvSpPr>
          <p:nvPr/>
        </p:nvSpPr>
        <p:spPr bwMode="auto">
          <a:xfrm rot="5400000">
            <a:off x="8420736" y="3479632"/>
            <a:ext cx="768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Times New Roman" panose="02020603050405020304" pitchFamily="18" charset="0"/>
                <a:ea typeface="PMingLiU" panose="02020500000000000000" pitchFamily="18" charset="-12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Times New Roman" panose="02020603050405020304" pitchFamily="18" charset="0"/>
                <a:ea typeface="PMingLiU" panose="02020500000000000000" pitchFamily="18" charset="-12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Times New Roman" panose="02020603050405020304" pitchFamily="18" charset="0"/>
                <a:ea typeface="PMingLiU" panose="02020500000000000000" pitchFamily="18" charset="-12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9pPr>
          </a:lstStyle>
          <a:p>
            <a:pPr algn="ctr" eaLnBrk="1" hangingPunct="1">
              <a:spcBef>
                <a:spcPct val="0"/>
              </a:spcBef>
              <a:buClrTx/>
              <a:buSzTx/>
              <a:buFontTx/>
              <a:buNone/>
            </a:pPr>
            <a:r>
              <a:rPr lang="en-US" altLang="zh-TW" sz="2800">
                <a:latin typeface="Arial" panose="020B0604020202020204" pitchFamily="34" charset="0"/>
                <a:ea typeface="ＭＳ Ｐゴシック" panose="020B0600070205080204" pitchFamily="34" charset="-128"/>
              </a:rPr>
              <a:t>……</a:t>
            </a:r>
            <a:endParaRPr lang="zh-TW" altLang="en-US" sz="2800">
              <a:latin typeface="Arial" panose="020B0604020202020204" pitchFamily="34" charset="0"/>
              <a:ea typeface="ＭＳ Ｐゴシック" panose="020B0600070205080204" pitchFamily="34" charset="-128"/>
            </a:endParaRPr>
          </a:p>
        </p:txBody>
      </p:sp>
      <p:sp>
        <p:nvSpPr>
          <p:cNvPr id="22" name="矩形 49">
            <a:extLst>
              <a:ext uri="{FF2B5EF4-FFF2-40B4-BE49-F238E27FC236}">
                <a16:creationId xmlns:a16="http://schemas.microsoft.com/office/drawing/2014/main" id="{1B86C537-FEB7-426C-8B60-407BAEEB12F5}"/>
              </a:ext>
            </a:extLst>
          </p:cNvPr>
          <p:cNvSpPr>
            <a:spLocks noChangeArrowheads="1"/>
          </p:cNvSpPr>
          <p:nvPr/>
        </p:nvSpPr>
        <p:spPr bwMode="auto">
          <a:xfrm>
            <a:off x="6858635" y="43980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a:solidFill>
                <a:schemeClr val="dk1"/>
              </a:solidFill>
            </a:endParaRPr>
          </a:p>
        </p:txBody>
      </p:sp>
      <p:graphicFrame>
        <p:nvGraphicFramePr>
          <p:cNvPr id="28777" name="Object 12">
            <a:extLst>
              <a:ext uri="{FF2B5EF4-FFF2-40B4-BE49-F238E27FC236}">
                <a16:creationId xmlns:a16="http://schemas.microsoft.com/office/drawing/2014/main" id="{22FFD032-2850-4D49-BBF6-65DD6C536B74}"/>
              </a:ext>
            </a:extLst>
          </p:cNvPr>
          <p:cNvGraphicFramePr>
            <a:graphicFrameLocks noChangeAspect="1"/>
          </p:cNvGraphicFramePr>
          <p:nvPr>
            <p:extLst>
              <p:ext uri="{D42A27DB-BD31-4B8C-83A1-F6EECF244321}">
                <p14:modId xmlns:p14="http://schemas.microsoft.com/office/powerpoint/2010/main" val="2026809365"/>
              </p:ext>
            </p:extLst>
          </p:nvPr>
        </p:nvGraphicFramePr>
        <p:xfrm>
          <a:off x="6828473" y="4302760"/>
          <a:ext cx="461962" cy="488950"/>
        </p:xfrm>
        <a:graphic>
          <a:graphicData uri="http://schemas.openxmlformats.org/presentationml/2006/ole">
            <mc:AlternateContent xmlns:mc="http://schemas.openxmlformats.org/markup-compatibility/2006">
              <mc:Choice xmlns:v="urn:schemas-microsoft-com:vml" Requires="v">
                <p:oleObj name="方程式" r:id="rId6" imgW="4978400" imgH="5270500" progId="Equation.3">
                  <p:embed/>
                </p:oleObj>
              </mc:Choice>
              <mc:Fallback>
                <p:oleObj name="方程式" r:id="rId6" imgW="4978400" imgH="5270500" progId="Equation.3">
                  <p:embed/>
                  <p:pic>
                    <p:nvPicPr>
                      <p:cNvPr id="28777" name="Object 12">
                        <a:extLst>
                          <a:ext uri="{FF2B5EF4-FFF2-40B4-BE49-F238E27FC236}">
                            <a16:creationId xmlns:a16="http://schemas.microsoft.com/office/drawing/2014/main" id="{22FFD032-2850-4D49-BBF6-65DD6C536B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8473" y="430276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778" name="文字方塊 51">
            <a:extLst>
              <a:ext uri="{FF2B5EF4-FFF2-40B4-BE49-F238E27FC236}">
                <a16:creationId xmlns:a16="http://schemas.microsoft.com/office/drawing/2014/main" id="{A94A53C0-FF25-46D0-AD44-63E8321F24F1}"/>
              </a:ext>
            </a:extLst>
          </p:cNvPr>
          <p:cNvSpPr txBox="1">
            <a:spLocks noChangeArrowheads="1"/>
          </p:cNvSpPr>
          <p:nvPr/>
        </p:nvSpPr>
        <p:spPr bwMode="auto">
          <a:xfrm rot="5400000">
            <a:off x="6749892" y="3428832"/>
            <a:ext cx="768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Times New Roman" panose="02020603050405020304" pitchFamily="18" charset="0"/>
                <a:ea typeface="PMingLiU" panose="02020500000000000000" pitchFamily="18" charset="-12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Times New Roman" panose="02020603050405020304" pitchFamily="18" charset="0"/>
                <a:ea typeface="PMingLiU" panose="02020500000000000000" pitchFamily="18" charset="-12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Times New Roman" panose="02020603050405020304" pitchFamily="18" charset="0"/>
                <a:ea typeface="PMingLiU" panose="02020500000000000000" pitchFamily="18" charset="-12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9pPr>
          </a:lstStyle>
          <a:p>
            <a:pPr algn="ctr" eaLnBrk="1" hangingPunct="1">
              <a:spcBef>
                <a:spcPct val="0"/>
              </a:spcBef>
              <a:buClrTx/>
              <a:buSzTx/>
              <a:buFontTx/>
              <a:buNone/>
            </a:pPr>
            <a:r>
              <a:rPr lang="en-US" altLang="zh-TW" sz="2800">
                <a:latin typeface="Arial" panose="020B0604020202020204" pitchFamily="34" charset="0"/>
                <a:ea typeface="ＭＳ Ｐゴシック" panose="020B0600070205080204" pitchFamily="34" charset="-128"/>
              </a:rPr>
              <a:t>……</a:t>
            </a:r>
            <a:endParaRPr lang="zh-TW" altLang="en-US" sz="2800">
              <a:latin typeface="Arial" panose="020B0604020202020204" pitchFamily="34" charset="0"/>
              <a:ea typeface="ＭＳ Ｐゴシック" panose="020B0600070205080204" pitchFamily="34" charset="-128"/>
            </a:endParaRPr>
          </a:p>
        </p:txBody>
      </p:sp>
      <p:cxnSp>
        <p:nvCxnSpPr>
          <p:cNvPr id="25" name="直線單箭頭接點 52">
            <a:extLst>
              <a:ext uri="{FF2B5EF4-FFF2-40B4-BE49-F238E27FC236}">
                <a16:creationId xmlns:a16="http://schemas.microsoft.com/office/drawing/2014/main" id="{FD1D9075-95DB-4032-B48A-EC76BAFA4296}"/>
              </a:ext>
            </a:extLst>
          </p:cNvPr>
          <p:cNvCxnSpPr>
            <a:endCxn id="18" idx="2"/>
          </p:cNvCxnSpPr>
          <p:nvPr/>
        </p:nvCxnSpPr>
        <p:spPr>
          <a:xfrm flipV="1">
            <a:off x="7204710" y="255809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id="{3C2439F5-C14D-495B-AD2F-6F6568B7E987}"/>
              </a:ext>
            </a:extLst>
          </p:cNvPr>
          <p:cNvCxnSpPr>
            <a:stCxn id="14" idx="3"/>
            <a:endCxn id="19" idx="2"/>
          </p:cNvCxnSpPr>
          <p:nvPr/>
        </p:nvCxnSpPr>
        <p:spPr>
          <a:xfrm>
            <a:off x="7198361" y="260096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a:extLst>
              <a:ext uri="{FF2B5EF4-FFF2-40B4-BE49-F238E27FC236}">
                <a16:creationId xmlns:a16="http://schemas.microsoft.com/office/drawing/2014/main" id="{50BA448A-E0F0-4167-85A4-D6F918C3BF24}"/>
              </a:ext>
            </a:extLst>
          </p:cNvPr>
          <p:cNvCxnSpPr>
            <a:stCxn id="14" idx="3"/>
            <a:endCxn id="20" idx="2"/>
          </p:cNvCxnSpPr>
          <p:nvPr/>
        </p:nvCxnSpPr>
        <p:spPr>
          <a:xfrm>
            <a:off x="7198361" y="2600961"/>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a:extLst>
              <a:ext uri="{FF2B5EF4-FFF2-40B4-BE49-F238E27FC236}">
                <a16:creationId xmlns:a16="http://schemas.microsoft.com/office/drawing/2014/main" id="{9ED510A4-65CC-4807-B139-79F8645743C3}"/>
              </a:ext>
            </a:extLst>
          </p:cNvPr>
          <p:cNvCxnSpPr>
            <a:endCxn id="18" idx="2"/>
          </p:cNvCxnSpPr>
          <p:nvPr/>
        </p:nvCxnSpPr>
        <p:spPr>
          <a:xfrm flipV="1">
            <a:off x="7236460" y="255809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a:extLst>
              <a:ext uri="{FF2B5EF4-FFF2-40B4-BE49-F238E27FC236}">
                <a16:creationId xmlns:a16="http://schemas.microsoft.com/office/drawing/2014/main" id="{E4FF372E-03F9-4A10-B1EE-C692BB9E374E}"/>
              </a:ext>
            </a:extLst>
          </p:cNvPr>
          <p:cNvCxnSpPr>
            <a:stCxn id="13" idx="3"/>
            <a:endCxn id="19" idx="2"/>
          </p:cNvCxnSpPr>
          <p:nvPr/>
        </p:nvCxnSpPr>
        <p:spPr>
          <a:xfrm>
            <a:off x="7192011" y="317246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a:extLst>
              <a:ext uri="{FF2B5EF4-FFF2-40B4-BE49-F238E27FC236}">
                <a16:creationId xmlns:a16="http://schemas.microsoft.com/office/drawing/2014/main" id="{C21A8301-EF5F-493D-A20D-824739A1B705}"/>
              </a:ext>
            </a:extLst>
          </p:cNvPr>
          <p:cNvCxnSpPr>
            <a:stCxn id="13" idx="3"/>
            <a:endCxn id="20" idx="2"/>
          </p:cNvCxnSpPr>
          <p:nvPr/>
        </p:nvCxnSpPr>
        <p:spPr>
          <a:xfrm>
            <a:off x="7192011" y="3172461"/>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a:extLst>
              <a:ext uri="{FF2B5EF4-FFF2-40B4-BE49-F238E27FC236}">
                <a16:creationId xmlns:a16="http://schemas.microsoft.com/office/drawing/2014/main" id="{9E508A82-04B5-414F-A5B7-45F752F1F3A9}"/>
              </a:ext>
            </a:extLst>
          </p:cNvPr>
          <p:cNvCxnSpPr>
            <a:endCxn id="18" idx="2"/>
          </p:cNvCxnSpPr>
          <p:nvPr/>
        </p:nvCxnSpPr>
        <p:spPr>
          <a:xfrm flipV="1">
            <a:off x="7301548" y="255809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a:extLst>
              <a:ext uri="{FF2B5EF4-FFF2-40B4-BE49-F238E27FC236}">
                <a16:creationId xmlns:a16="http://schemas.microsoft.com/office/drawing/2014/main" id="{84D002C7-FC57-41E6-B62B-D89DA0906731}"/>
              </a:ext>
            </a:extLst>
          </p:cNvPr>
          <p:cNvCxnSpPr>
            <a:endCxn id="19" idx="2"/>
          </p:cNvCxnSpPr>
          <p:nvPr/>
        </p:nvCxnSpPr>
        <p:spPr>
          <a:xfrm flipV="1">
            <a:off x="7290435" y="3331211"/>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a:extLst>
              <a:ext uri="{FF2B5EF4-FFF2-40B4-BE49-F238E27FC236}">
                <a16:creationId xmlns:a16="http://schemas.microsoft.com/office/drawing/2014/main" id="{A1EA2A3C-6D04-4BDA-97C9-684DC341E3B7}"/>
              </a:ext>
            </a:extLst>
          </p:cNvPr>
          <p:cNvCxnSpPr>
            <a:endCxn id="20" idx="2"/>
          </p:cNvCxnSpPr>
          <p:nvPr/>
        </p:nvCxnSpPr>
        <p:spPr>
          <a:xfrm>
            <a:off x="7290435" y="454723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a:extLst>
              <a:ext uri="{FF2B5EF4-FFF2-40B4-BE49-F238E27FC236}">
                <a16:creationId xmlns:a16="http://schemas.microsoft.com/office/drawing/2014/main" id="{7F6B79E1-E4B1-4BEF-B1F2-03F67D4DB4FC}"/>
              </a:ext>
            </a:extLst>
          </p:cNvPr>
          <p:cNvGraphicFramePr>
            <a:graphicFrameLocks/>
          </p:cNvGraphicFramePr>
          <p:nvPr>
            <p:extLst>
              <p:ext uri="{D42A27DB-BD31-4B8C-83A1-F6EECF244321}">
                <p14:modId xmlns:p14="http://schemas.microsoft.com/office/powerpoint/2010/main" val="1759732319"/>
              </p:ext>
            </p:extLst>
          </p:nvPr>
        </p:nvGraphicFramePr>
        <p:xfrm>
          <a:off x="4840923" y="265969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207486">
                  <a:extLst>
                    <a:ext uri="{9D8B030D-6E8A-4147-A177-3AD203B41FA5}">
                      <a16:colId xmlns:a16="http://schemas.microsoft.com/office/drawing/2014/main" val="20001"/>
                    </a:ext>
                  </a:extLst>
                </a:gridCol>
                <a:gridCol w="394176">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28839" name="矩形 68">
            <a:extLst>
              <a:ext uri="{FF2B5EF4-FFF2-40B4-BE49-F238E27FC236}">
                <a16:creationId xmlns:a16="http://schemas.microsoft.com/office/drawing/2014/main" id="{CE74FC90-4BA2-446A-AF9D-7F199CC6A15A}"/>
              </a:ext>
            </a:extLst>
          </p:cNvPr>
          <p:cNvSpPr>
            <a:spLocks noChangeArrowheads="1"/>
          </p:cNvSpPr>
          <p:nvPr/>
        </p:nvSpPr>
        <p:spPr bwMode="auto">
          <a:xfrm>
            <a:off x="1544938" y="152538"/>
            <a:ext cx="4665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Times New Roman" panose="02020603050405020304" pitchFamily="18" charset="0"/>
                <a:ea typeface="PMingLiU" panose="02020500000000000000" pitchFamily="18" charset="-12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Times New Roman" panose="02020603050405020304" pitchFamily="18" charset="0"/>
                <a:ea typeface="PMingLiU" panose="02020500000000000000" pitchFamily="18" charset="-12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Times New Roman" panose="02020603050405020304" pitchFamily="18" charset="0"/>
                <a:ea typeface="PMingLiU" panose="02020500000000000000" pitchFamily="18" charset="-12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9pPr>
          </a:lstStyle>
          <a:p>
            <a:pPr eaLnBrk="1" hangingPunct="1">
              <a:spcBef>
                <a:spcPct val="0"/>
              </a:spcBef>
              <a:buClrTx/>
              <a:buSzTx/>
              <a:buFontTx/>
              <a:buNone/>
            </a:pPr>
            <a:r>
              <a:rPr lang="en-US" altLang="zh-TW" sz="4000" dirty="0">
                <a:latin typeface="+mj-lt"/>
                <a:ea typeface="ＭＳ Ｐゴシック" panose="020B0600070205080204" pitchFamily="34" charset="-128"/>
              </a:rPr>
              <a:t>Fully connected layer</a:t>
            </a:r>
            <a:endParaRPr lang="zh-TW" altLang="en-US" sz="4000" dirty="0">
              <a:latin typeface="+mj-lt"/>
              <a:ea typeface="ＭＳ Ｐゴシック" panose="020B0600070205080204" pitchFamily="34" charset="-128"/>
            </a:endParaRPr>
          </a:p>
        </p:txBody>
      </p:sp>
      <p:sp>
        <p:nvSpPr>
          <p:cNvPr id="28840" name="文字方塊 69">
            <a:extLst>
              <a:ext uri="{FF2B5EF4-FFF2-40B4-BE49-F238E27FC236}">
                <a16:creationId xmlns:a16="http://schemas.microsoft.com/office/drawing/2014/main" id="{52CADEC1-A1C6-4076-81B2-6202F513E813}"/>
              </a:ext>
            </a:extLst>
          </p:cNvPr>
          <p:cNvSpPr txBox="1">
            <a:spLocks noChangeArrowheads="1"/>
          </p:cNvSpPr>
          <p:nvPr/>
        </p:nvSpPr>
        <p:spPr bwMode="auto">
          <a:xfrm>
            <a:off x="2547673" y="3043980"/>
            <a:ext cx="22876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kumimoji="1" sz="3200">
                <a:solidFill>
                  <a:schemeClr val="tx1"/>
                </a:solidFill>
                <a:latin typeface="Times New Roman" panose="02020603050405020304" pitchFamily="18" charset="0"/>
                <a:ea typeface="PMingLiU" panose="02020500000000000000" pitchFamily="18" charset="-120"/>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kumimoji="1" sz="2800">
                <a:solidFill>
                  <a:schemeClr val="tx1"/>
                </a:solidFill>
                <a:latin typeface="Times New Roman" panose="02020603050405020304" pitchFamily="18" charset="0"/>
                <a:ea typeface="PMingLiU" panose="02020500000000000000" pitchFamily="18" charset="-120"/>
                <a:cs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kumimoji="1" sz="2400">
                <a:solidFill>
                  <a:schemeClr val="tx1"/>
                </a:solidFill>
                <a:latin typeface="Times New Roman" panose="02020603050405020304" pitchFamily="18" charset="0"/>
                <a:ea typeface="PMingLiU" panose="02020500000000000000" pitchFamily="18" charset="-120"/>
                <a:cs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4pPr>
            <a:lvl5pPr marL="2057400" indent="-228600">
              <a:spcBef>
                <a:spcPct val="20000"/>
              </a:spcBef>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000">
                <a:solidFill>
                  <a:schemeClr val="tx1"/>
                </a:solidFill>
                <a:latin typeface="Times New Roman" panose="02020603050405020304" pitchFamily="18" charset="0"/>
                <a:ea typeface="PMingLiU" panose="02020500000000000000" pitchFamily="18" charset="-120"/>
                <a:cs typeface="Arial" panose="020B0604020202020204" pitchFamily="34" charset="0"/>
              </a:defRPr>
            </a:lvl9pPr>
          </a:lstStyle>
          <a:p>
            <a:pPr eaLnBrk="1" hangingPunct="1">
              <a:spcBef>
                <a:spcPct val="0"/>
              </a:spcBef>
              <a:buClrTx/>
              <a:buSzTx/>
              <a:buFontTx/>
              <a:buNone/>
            </a:pPr>
            <a:r>
              <a:rPr lang="en-US" altLang="zh-TW" sz="2400" dirty="0">
                <a:latin typeface="+mn-lt"/>
                <a:ea typeface="ＭＳ Ｐゴシック" panose="020B0600070205080204" pitchFamily="34" charset="-128"/>
              </a:rPr>
              <a:t>Fully-connected</a:t>
            </a:r>
            <a:endParaRPr lang="zh-TW" altLang="en-US" sz="2400" dirty="0">
              <a:latin typeface="+mn-lt"/>
              <a:ea typeface="ＭＳ Ｐゴシック" panose="020B0600070205080204" pitchFamily="34" charset="-128"/>
            </a:endParaRPr>
          </a:p>
        </p:txBody>
      </p:sp>
      <p:sp>
        <p:nvSpPr>
          <p:cNvPr id="37" name="矩形 71">
            <a:extLst>
              <a:ext uri="{FF2B5EF4-FFF2-40B4-BE49-F238E27FC236}">
                <a16:creationId xmlns:a16="http://schemas.microsoft.com/office/drawing/2014/main" id="{B632CC0C-1B0F-4080-8383-C5CE0FE9A1AE}"/>
              </a:ext>
            </a:extLst>
          </p:cNvPr>
          <p:cNvSpPr/>
          <p:nvPr/>
        </p:nvSpPr>
        <p:spPr>
          <a:xfrm>
            <a:off x="8241349" y="218186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 name="Slide Number Placeholder 1">
            <a:extLst>
              <a:ext uri="{FF2B5EF4-FFF2-40B4-BE49-F238E27FC236}">
                <a16:creationId xmlns:a16="http://schemas.microsoft.com/office/drawing/2014/main" id="{42762833-0940-4A02-9C8E-9782FD330FB5}"/>
              </a:ext>
            </a:extLst>
          </p:cNvPr>
          <p:cNvSpPr>
            <a:spLocks noGrp="1"/>
          </p:cNvSpPr>
          <p:nvPr>
            <p:ph type="sldNum" sz="quarter" idx="12"/>
          </p:nvPr>
        </p:nvSpPr>
        <p:spPr/>
        <p:txBody>
          <a:bodyPr/>
          <a:lstStyle/>
          <a:p>
            <a:fld id="{32E2B26F-7FF4-4EE0-ADFF-65F740C1BBE6}" type="slidenum">
              <a:rPr lang="en-US" smtClean="0"/>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1352</TotalTime>
  <Words>572</Words>
  <Application>Microsoft Office PowerPoint</Application>
  <PresentationFormat>Widescreen</PresentationFormat>
  <Paragraphs>141</Paragraphs>
  <Slides>28</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Abadi</vt:lpstr>
      <vt:lpstr>Arial</vt:lpstr>
      <vt:lpstr>Calibri</vt:lpstr>
      <vt:lpstr>Corbel</vt:lpstr>
      <vt:lpstr>Parallax</vt:lpstr>
      <vt:lpstr>方程式</vt:lpstr>
      <vt:lpstr>Joint Bilateral Learning for Real-time Universal Photorealistic Style Transfer </vt:lpstr>
      <vt:lpstr>The problem</vt:lpstr>
      <vt:lpstr>The main goals</vt:lpstr>
      <vt:lpstr>CNN</vt:lpstr>
      <vt:lpstr>CNN Architecture</vt:lpstr>
      <vt:lpstr>Convolutional layer</vt:lpstr>
      <vt:lpstr>Motivation behind convolution</vt:lpstr>
      <vt:lpstr>Pooling layer</vt:lpstr>
      <vt:lpstr>PowerPoint Presentation</vt:lpstr>
      <vt:lpstr>Activation function: ReLu</vt:lpstr>
      <vt:lpstr>The solution</vt:lpstr>
      <vt:lpstr>Architecture</vt:lpstr>
      <vt:lpstr>Vgg19</vt:lpstr>
      <vt:lpstr>AdaIN</vt:lpstr>
      <vt:lpstr>AdaIN pros &amp; cons </vt:lpstr>
      <vt:lpstr>Splatting blocks</vt:lpstr>
      <vt:lpstr>HDRnet</vt:lpstr>
      <vt:lpstr>HDRnet - continue</vt:lpstr>
      <vt:lpstr>PowerPoint Presentation</vt:lpstr>
      <vt:lpstr>HDRnet pros &amp; cons </vt:lpstr>
      <vt:lpstr>Overview</vt:lpstr>
      <vt:lpstr>Losses</vt:lpstr>
      <vt:lpstr>Training</vt:lpstr>
      <vt:lpstr>Compare to baseline</vt:lpstr>
      <vt:lpstr>Qualitative comparison</vt:lpstr>
      <vt:lpstr>Runtime</vt:lpstr>
      <vt:lpstr>User study </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Bilateral Learning for Real-time Universal Photorealistic Style Transfer </dc:title>
  <dc:creator>Eylon Ben Simon</dc:creator>
  <cp:lastModifiedBy>Eylon Ben Simon</cp:lastModifiedBy>
  <cp:revision>41</cp:revision>
  <dcterms:created xsi:type="dcterms:W3CDTF">2021-01-06T17:35:24Z</dcterms:created>
  <dcterms:modified xsi:type="dcterms:W3CDTF">2021-01-11T15:24:03Z</dcterms:modified>
</cp:coreProperties>
</file>